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4" r:id="rId28"/>
    <p:sldId id="283" r:id="rId2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3" roundtripDataSignature="AMtx7mj1SlijErJC1vuCHPSh7SZ+Z9Jki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927" autoAdjust="0"/>
    <p:restoredTop sz="94293" autoAdjust="0"/>
  </p:normalViewPr>
  <p:slideViewPr>
    <p:cSldViewPr snapToGrid="0">
      <p:cViewPr>
        <p:scale>
          <a:sx n="100" d="100"/>
          <a:sy n="100" d="100"/>
        </p:scale>
        <p:origin x="-402" y="-38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a6c321fa5b_2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a6c321fa5b_2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g2a6c321fa5b_2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 plotted peak numbers within different tissue samples and we can see the following trend </a:t>
            </a:r>
            <a:endParaRPr/>
          </a:p>
          <a:p>
            <a:pPr marL="0" lvl="0" indent="0" algn="l" rtl="0">
              <a:spcBef>
                <a:spcPts val="0"/>
              </a:spcBef>
              <a:spcAft>
                <a:spcPts val="0"/>
              </a:spcAft>
              <a:buNone/>
            </a:pPr>
            <a:r>
              <a:rPr lang="en-US"/>
              <a:t>Highest – Placenta</a:t>
            </a:r>
            <a:endParaRPr/>
          </a:p>
          <a:p>
            <a:pPr marL="0" lvl="0" indent="0" algn="l" rtl="0">
              <a:spcBef>
                <a:spcPts val="0"/>
              </a:spcBef>
              <a:spcAft>
                <a:spcPts val="0"/>
              </a:spcAft>
              <a:buNone/>
            </a:pPr>
            <a:r>
              <a:rPr lang="en-US"/>
              <a:t>Lowest – Bone Marrow</a:t>
            </a:r>
            <a:endParaRPr/>
          </a:p>
          <a:p>
            <a:pPr marL="0" lvl="0" indent="0" algn="l" rtl="0">
              <a:spcBef>
                <a:spcPts val="0"/>
              </a:spcBef>
              <a:spcAft>
                <a:spcPts val="0"/>
              </a:spcAft>
              <a:buNone/>
            </a:pPr>
            <a:r>
              <a:rPr lang="en-US"/>
              <a:t>Placenta showed highest 5hmC modification, highlighting that 5hmC plays a role in early stage development.</a:t>
            </a:r>
            <a:endParaRPr/>
          </a:p>
        </p:txBody>
      </p:sp>
      <p:sp>
        <p:nvSpPr>
          <p:cNvPr id="185" name="Google Shape;185;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CG motif was the most significant motif across the 5hmC across all tissues.</a:t>
            </a:r>
            <a:endParaRPr/>
          </a:p>
          <a:p>
            <a:pPr marL="0" lvl="0" indent="0" algn="l" rtl="0">
              <a:spcBef>
                <a:spcPts val="0"/>
              </a:spcBef>
              <a:spcAft>
                <a:spcPts val="0"/>
              </a:spcAft>
              <a:buNone/>
            </a:pPr>
            <a:endParaRPr/>
          </a:p>
        </p:txBody>
      </p:sp>
      <p:sp>
        <p:nvSpPr>
          <p:cNvPr id="191" name="Google Shape;191;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5hmC is an intermediate formed during demethylation of 5mC to form unmodified cytosine during activation of gene expression. Later it was known that 5hmC is itself a stable product.</a:t>
            </a:r>
            <a:endParaRPr/>
          </a:p>
          <a:p>
            <a:pPr marL="0" lvl="0" indent="0" algn="l" rtl="0">
              <a:spcBef>
                <a:spcPts val="0"/>
              </a:spcBef>
              <a:spcAft>
                <a:spcPts val="0"/>
              </a:spcAft>
              <a:buNone/>
            </a:pPr>
            <a:endParaRPr/>
          </a:p>
        </p:txBody>
      </p:sp>
      <p:sp>
        <p:nvSpPr>
          <p:cNvPr id="92" name="Google Shape;9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a6c321fa5b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a6c321fa5b_2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g2a6c321fa5b_2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a:solidFill>
                  <a:srgbClr val="222222"/>
                </a:solidFill>
                <a:latin typeface="Arial"/>
                <a:ea typeface="Arial"/>
                <a:cs typeface="Arial"/>
                <a:sym typeface="Arial"/>
              </a:rPr>
              <a:t>Results revealed that 5hmc were deficient at TSS and enriched at promoters and gene bodies.</a:t>
            </a:r>
            <a:endParaRPr/>
          </a:p>
        </p:txBody>
      </p:sp>
      <p:sp>
        <p:nvSpPr>
          <p:cNvPr id="240" name="Google Shape;240;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a6c321fa5b_2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2a6c321fa5b_2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 name="Google Shape;289;g2a6c321fa5b_2_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a6c321fa5b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2a6c321fa5b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g2a6c321fa5b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a6c321fa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a6c321fa5b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 name="Google Shape;306;g2a6c321fa5b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a6c321fa5b_2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2a6c321fa5b_2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 name="Google Shape;313;g2a6c321fa5b_2_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228600" algn="l" rtl="0">
              <a:spcBef>
                <a:spcPts val="0"/>
              </a:spcBef>
              <a:spcAft>
                <a:spcPts val="0"/>
              </a:spcAft>
              <a:buClr>
                <a:schemeClr val="dk1"/>
              </a:buClr>
              <a:buSzPts val="1200"/>
              <a:buFont typeface="Calibri"/>
              <a:buAutoNum type="arabicPeriod"/>
            </a:pPr>
            <a:r>
              <a:rPr lang="en-US"/>
              <a:t>genome-wide 5hmc profiles in different human tissue types were developed</a:t>
            </a:r>
            <a:endParaRPr/>
          </a:p>
          <a:p>
            <a:pPr marL="228600" lvl="0" indent="-228600" algn="l" rtl="0">
              <a:spcBef>
                <a:spcPts val="0"/>
              </a:spcBef>
              <a:spcAft>
                <a:spcPts val="0"/>
              </a:spcAft>
              <a:buClr>
                <a:schemeClr val="dk1"/>
              </a:buClr>
              <a:buSzPts val="1200"/>
              <a:buFont typeface="Calibri"/>
              <a:buAutoNum type="arabicPeriod"/>
            </a:pPr>
            <a:r>
              <a:rPr lang="en-US"/>
              <a:t>The authors were able to identify </a:t>
            </a:r>
            <a:r>
              <a:rPr lang="en-US" b="0" i="0">
                <a:solidFill>
                  <a:srgbClr val="222222"/>
                </a:solidFill>
                <a:latin typeface="Arial"/>
                <a:ea typeface="Arial"/>
                <a:cs typeface="Arial"/>
                <a:sym typeface="Arial"/>
              </a:rPr>
              <a:t> genome-wide 5hmC distributions that uniquely separates samples by tissue type. Further comparison of the 5hmC profiles with transcriptomes and histone modifications revealed that 5hmC is preferentially enriched on tissue-specific gene bodies and enhancers. Taken together, the results provide an extensive 5hmC map across diverse human tissue types that suggests a potential role of 5hmC in tissue-specific development</a:t>
            </a:r>
            <a:endParaRPr/>
          </a:p>
          <a:p>
            <a:pPr marL="228600" lvl="0" indent="-228600" algn="l" rtl="0">
              <a:spcBef>
                <a:spcPts val="0"/>
              </a:spcBef>
              <a:spcAft>
                <a:spcPts val="0"/>
              </a:spcAft>
              <a:buClr>
                <a:srgbClr val="222222"/>
              </a:buClr>
              <a:buSzPts val="1200"/>
              <a:buFont typeface="Arial"/>
              <a:buAutoNum type="arabicPeriod"/>
            </a:pPr>
            <a:r>
              <a:rPr lang="en-US" b="0" i="0">
                <a:solidFill>
                  <a:srgbClr val="222222"/>
                </a:solidFill>
                <a:latin typeface="Arial"/>
                <a:ea typeface="Arial"/>
                <a:cs typeface="Arial"/>
                <a:sym typeface="Arial"/>
              </a:rPr>
              <a:t>Enrichment of HOXA gene cluster vary across tissue types</a:t>
            </a:r>
            <a:endParaRPr/>
          </a:p>
          <a:p>
            <a:pPr marL="228600" lvl="0" indent="-228600" algn="l" rtl="0">
              <a:spcBef>
                <a:spcPts val="0"/>
              </a:spcBef>
              <a:spcAft>
                <a:spcPts val="0"/>
              </a:spcAft>
              <a:buClr>
                <a:srgbClr val="222222"/>
              </a:buClr>
              <a:buSzPts val="1200"/>
              <a:buFont typeface="Arial"/>
              <a:buAutoNum type="arabicPeriod"/>
            </a:pPr>
            <a:r>
              <a:rPr lang="en-US" b="0" i="0">
                <a:solidFill>
                  <a:srgbClr val="222222"/>
                </a:solidFill>
                <a:latin typeface="Arial"/>
                <a:ea typeface="Arial"/>
                <a:cs typeface="Arial"/>
                <a:sym typeface="Arial"/>
              </a:rPr>
              <a:t>Also, 5hmc peaks were found to be overrepresented at exons and promoters and underrepresented at intergenic regions in spite of different tissues the 5hmc loci were consistently distributed and preferential distribution across genic regions rather than intergenic regions, which again validates the hypothesis that 5hmc is a mark of active transcription and gene activation.</a:t>
            </a:r>
            <a:endParaRPr/>
          </a:p>
          <a:p>
            <a:pPr marL="228600" lvl="0" indent="-228600" algn="l" rtl="0">
              <a:spcBef>
                <a:spcPts val="0"/>
              </a:spcBef>
              <a:spcAft>
                <a:spcPts val="0"/>
              </a:spcAft>
              <a:buClr>
                <a:srgbClr val="222222"/>
              </a:buClr>
              <a:buSzPts val="1200"/>
              <a:buFont typeface="Arial"/>
              <a:buAutoNum type="arabicPeriod"/>
            </a:pPr>
            <a:r>
              <a:rPr lang="en-US" b="0" i="0">
                <a:solidFill>
                  <a:srgbClr val="222222"/>
                </a:solidFill>
                <a:latin typeface="Arial"/>
                <a:ea typeface="Arial"/>
                <a:cs typeface="Arial"/>
                <a:sym typeface="Arial"/>
              </a:rPr>
              <a:t>5hmc showed similar distribution patterns in all 8 tissue types when compared with distribution of different epigenetic modifications: i.e., highly enriched in regulatory chromatin states- h3k4me1 (which activates gene transcription), enhancer regions(enh, enhg), bivalent enhancer regions- responsible for embryonic development and lineage specification)</a:t>
            </a:r>
            <a:endParaRPr/>
          </a:p>
          <a:p>
            <a:pPr marL="228600" lvl="0" indent="-152400" algn="l" rtl="0">
              <a:spcBef>
                <a:spcPts val="0"/>
              </a:spcBef>
              <a:spcAft>
                <a:spcPts val="0"/>
              </a:spcAft>
              <a:buClr>
                <a:schemeClr val="dk1"/>
              </a:buClr>
              <a:buSzPts val="1200"/>
              <a:buFont typeface="Calibri"/>
              <a:buNone/>
            </a:pPr>
            <a:endParaRPr/>
          </a:p>
        </p:txBody>
      </p:sp>
      <p:sp>
        <p:nvSpPr>
          <p:cNvPr id="98" name="Google Shape;98;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Google Shape;10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HOMER - Annotation</a:t>
            </a:r>
            <a:endParaRPr/>
          </a:p>
          <a:p>
            <a:pPr marL="0" lvl="0" indent="0" algn="l" rtl="0">
              <a:spcBef>
                <a:spcPts val="0"/>
              </a:spcBef>
              <a:spcAft>
                <a:spcPts val="0"/>
              </a:spcAft>
              <a:buNone/>
            </a:pPr>
            <a:r>
              <a:rPr lang="en-US"/>
              <a:t>Bowtie2 - Alignment </a:t>
            </a:r>
            <a:endParaRPr/>
          </a:p>
          <a:p>
            <a:pPr marL="0" lvl="0" indent="0" algn="l" rtl="0">
              <a:spcBef>
                <a:spcPts val="0"/>
              </a:spcBef>
              <a:spcAft>
                <a:spcPts val="0"/>
              </a:spcAft>
              <a:buNone/>
            </a:pPr>
            <a:r>
              <a:rPr lang="en-US"/>
              <a:t>MACS2 - Peak calling</a:t>
            </a:r>
            <a:endParaRPr/>
          </a:p>
          <a:p>
            <a:pPr marL="0" lvl="0" indent="0" algn="l" rtl="0">
              <a:spcBef>
                <a:spcPts val="0"/>
              </a:spcBef>
              <a:spcAft>
                <a:spcPts val="0"/>
              </a:spcAft>
              <a:buNone/>
            </a:pPr>
            <a:r>
              <a:rPr lang="en-US"/>
              <a:t>Bedtools - Sort and merge</a:t>
            </a:r>
            <a:endParaRPr/>
          </a:p>
          <a:p>
            <a:pPr marL="0" lvl="0" indent="0" algn="l" rtl="0">
              <a:spcBef>
                <a:spcPts val="0"/>
              </a:spcBef>
              <a:spcAft>
                <a:spcPts val="0"/>
              </a:spcAft>
              <a:buNone/>
            </a:pPr>
            <a:r>
              <a:rPr lang="en-US"/>
              <a:t>Metascape - Pathway enrichment of common genes</a:t>
            </a:r>
            <a:endParaRPr/>
          </a:p>
          <a:p>
            <a:pPr marL="0" lvl="0" indent="0" algn="l" rtl="0">
              <a:spcBef>
                <a:spcPts val="0"/>
              </a:spcBef>
              <a:spcAft>
                <a:spcPts val="0"/>
              </a:spcAft>
              <a:buNone/>
            </a:pPr>
            <a:r>
              <a:rPr lang="en-US"/>
              <a:t>Great Gene Ontology</a:t>
            </a:r>
            <a:endParaRPr/>
          </a:p>
        </p:txBody>
      </p:sp>
      <p:sp>
        <p:nvSpPr>
          <p:cNvPr id="112" name="Google Shape;11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1. We downloaded 96 tissue specific narrow peak files provided in the paper (GSE144530). The samples included bladder, brain, colon, heart, hypothalamus etc.</a:t>
            </a:r>
            <a:endParaRPr/>
          </a:p>
          <a:p>
            <a:pPr marL="0" lvl="0" indent="0" algn="l" rtl="0">
              <a:spcBef>
                <a:spcPts val="0"/>
              </a:spcBef>
              <a:spcAft>
                <a:spcPts val="0"/>
              </a:spcAft>
              <a:buNone/>
            </a:pPr>
            <a:r>
              <a:rPr lang="en-US"/>
              <a:t>2. We used bedtools to sort and merge the narrow peak files of the same tissues and then annotated the merged peaks using HOMER.</a:t>
            </a:r>
            <a:endParaRPr/>
          </a:p>
          <a:p>
            <a:pPr marL="0" marR="0" lvl="0" indent="0" algn="l" rtl="0">
              <a:lnSpc>
                <a:spcPct val="100000"/>
              </a:lnSpc>
              <a:spcBef>
                <a:spcPts val="0"/>
              </a:spcBef>
              <a:spcAft>
                <a:spcPts val="0"/>
              </a:spcAft>
              <a:buClr>
                <a:schemeClr val="dk1"/>
              </a:buClr>
              <a:buSzPts val="1200"/>
              <a:buFont typeface="Calibri"/>
              <a:buNone/>
            </a:pPr>
            <a:r>
              <a:rPr lang="en-US"/>
              <a:t>4. Based on the We identified 5hmC expressed genes</a:t>
            </a:r>
            <a:endParaRPr/>
          </a:p>
          <a:p>
            <a:pPr marL="0" marR="0" lvl="0" indent="0" algn="l" rtl="0">
              <a:lnSpc>
                <a:spcPct val="100000"/>
              </a:lnSpc>
              <a:spcBef>
                <a:spcPts val="0"/>
              </a:spcBef>
              <a:spcAft>
                <a:spcPts val="0"/>
              </a:spcAft>
              <a:buClr>
                <a:schemeClr val="dk1"/>
              </a:buClr>
              <a:buSzPts val="1200"/>
              <a:buFont typeface="Calibri"/>
              <a:buNone/>
            </a:pPr>
            <a:r>
              <a:rPr lang="en-US"/>
              <a:t>5. We performed t-SNE clustering on RNA-seq (RPKM values of tissues across 96 samples) data and observed samples from one tissue type were clustered together. </a:t>
            </a:r>
            <a:endParaRPr/>
          </a:p>
          <a:p>
            <a:pPr marL="0" lvl="0" indent="0" algn="l" rtl="0">
              <a:spcBef>
                <a:spcPts val="0"/>
              </a:spcBef>
              <a:spcAft>
                <a:spcPts val="0"/>
              </a:spcAft>
              <a:buNone/>
            </a:pPr>
            <a:r>
              <a:rPr lang="en-US"/>
              <a:t>We examined 5hmc deposition across different tissues and we found a similar trend, 5hmc is deficient at TSS and enriched at promoters and gene bodies. 5hmc signals from Colon and stomach tissues showed a trend of lower levels relative to other tissues, which may be due to changes caused by the tumor present in adjacent tissue. 5hmc peaks were enriched at promoters suggesting a tight regulation of genomic distribution of 5hmc.</a:t>
            </a:r>
            <a:endParaRPr/>
          </a:p>
        </p:txBody>
      </p:sp>
      <p:sp>
        <p:nvSpPr>
          <p:cNvPr id="119" name="Google Shape;119;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 name="Google Shape;13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Based on the 5hmC tissue specific modified genes we performed pathway enrichment analysis using Metascape.</a:t>
            </a:r>
            <a:endParaRPr/>
          </a:p>
          <a:p>
            <a:pPr marL="0" lvl="0" indent="0" algn="l" rtl="0">
              <a:spcBef>
                <a:spcPts val="0"/>
              </a:spcBef>
              <a:spcAft>
                <a:spcPts val="0"/>
              </a:spcAft>
              <a:buNone/>
            </a:pPr>
            <a:r>
              <a:rPr lang="en-US"/>
              <a:t>We identified statistically enriched terms (ex. GO/KEGG etc.)</a:t>
            </a:r>
            <a:endParaRPr/>
          </a:p>
          <a:p>
            <a:pPr marL="0" lvl="0" indent="0" algn="l" rtl="0">
              <a:spcBef>
                <a:spcPts val="0"/>
              </a:spcBef>
              <a:spcAft>
                <a:spcPts val="0"/>
              </a:spcAft>
              <a:buNone/>
            </a:pPr>
            <a:r>
              <a:rPr lang="en-US"/>
              <a:t>Stem Cell differentiation, embryonic dev and other tissue specific functions.</a:t>
            </a:r>
            <a:endParaRPr/>
          </a:p>
          <a:p>
            <a:pPr marL="0" lvl="0" indent="0" algn="l" rtl="0">
              <a:spcBef>
                <a:spcPts val="0"/>
              </a:spcBef>
              <a:spcAft>
                <a:spcPts val="0"/>
              </a:spcAft>
              <a:buNone/>
            </a:pPr>
            <a:r>
              <a:rPr lang="en-US"/>
              <a:t>These pathway reflected tissue specific functions thereby highlighting the specificity</a:t>
            </a:r>
            <a:endParaRPr/>
          </a:p>
        </p:txBody>
      </p:sp>
      <p:sp>
        <p:nvSpPr>
          <p:cNvPr id="136" name="Google Shape;136;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 name="Google Shape;14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 also got network layout </a:t>
            </a:r>
            <a:endParaRPr/>
          </a:p>
        </p:txBody>
      </p:sp>
      <p:sp>
        <p:nvSpPr>
          <p:cNvPr id="143" name="Google Shape;143;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3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Google Shape;2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2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2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2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2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2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2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2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2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2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3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3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3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2"/>
          <p:cNvSpPr>
            <a:spLocks noGrp="1"/>
          </p:cNvSpPr>
          <p:nvPr>
            <p:ph type="pic" idx="2"/>
          </p:nvPr>
        </p:nvSpPr>
        <p:spPr>
          <a:xfrm>
            <a:off x="5183188" y="987425"/>
            <a:ext cx="6172200" cy="4873625"/>
          </a:xfrm>
          <a:prstGeom prst="rect">
            <a:avLst/>
          </a:prstGeom>
          <a:noFill/>
          <a:ln>
            <a:noFill/>
          </a:ln>
        </p:spPr>
      </p:sp>
      <p:sp>
        <p:nvSpPr>
          <p:cNvPr id="68" name="Google Shape;68;p3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doi.org/10.1038/s41467-020-20001-w"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subTitle" idx="1"/>
          </p:nvPr>
        </p:nvSpPr>
        <p:spPr>
          <a:xfrm>
            <a:off x="1524000" y="578704"/>
            <a:ext cx="8664054" cy="1816478"/>
          </a:xfrm>
          <a:prstGeom prst="rect">
            <a:avLst/>
          </a:prstGeom>
          <a:noFill/>
          <a:ln>
            <a:noFill/>
          </a:ln>
        </p:spPr>
        <p:txBody>
          <a:bodyPr spcFirstLastPara="1" wrap="square" lIns="91425" tIns="45700" rIns="91425" bIns="45700" anchor="t" anchorCtr="0">
            <a:normAutofit lnSpcReduction="10000"/>
          </a:bodyPr>
          <a:lstStyle/>
          <a:p>
            <a:pPr marL="0" lvl="0" indent="0" algn="ctr" rtl="0">
              <a:lnSpc>
                <a:spcPct val="90000"/>
              </a:lnSpc>
              <a:spcBef>
                <a:spcPts val="0"/>
              </a:spcBef>
              <a:spcAft>
                <a:spcPts val="0"/>
              </a:spcAft>
              <a:buClr>
                <a:srgbClr val="222222"/>
              </a:buClr>
              <a:buSzPts val="3200"/>
              <a:buNone/>
            </a:pPr>
            <a:r>
              <a:rPr lang="en-US" sz="3200" b="1" i="0" dirty="0">
                <a:solidFill>
                  <a:srgbClr val="222222"/>
                </a:solidFill>
                <a:latin typeface="Arial"/>
                <a:ea typeface="Arial"/>
                <a:cs typeface="Arial"/>
                <a:sym typeface="Arial"/>
              </a:rPr>
              <a:t>A human tissue map of 5-hydroxymethylcytosines exhibits tissue specificity through gene and enhancer modulation</a:t>
            </a:r>
            <a:endParaRPr sz="3200" b="1" dirty="0"/>
          </a:p>
        </p:txBody>
      </p:sp>
      <p:sp>
        <p:nvSpPr>
          <p:cNvPr id="89" name="Google Shape;89;p1"/>
          <p:cNvSpPr txBox="1"/>
          <p:nvPr/>
        </p:nvSpPr>
        <p:spPr>
          <a:xfrm>
            <a:off x="7847463" y="2640842"/>
            <a:ext cx="3719015" cy="13233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chemeClr val="dk1"/>
                </a:solidFill>
                <a:latin typeface="Calibri"/>
                <a:ea typeface="Calibri"/>
                <a:cs typeface="Calibri"/>
                <a:sym typeface="Calibri"/>
              </a:rPr>
              <a:t>Group 7</a:t>
            </a:r>
            <a:endParaRPr dirty="0"/>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Amisha Gupta (MT23225)</a:t>
            </a:r>
            <a:endParaRPr dirty="0"/>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Diksha Kashyap (MT23228)</a:t>
            </a:r>
            <a:endParaRPr dirty="0"/>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Milind Chauhan (MT23232)</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11"/>
          <p:cNvPicPr preferRelativeResize="0"/>
          <p:nvPr/>
        </p:nvPicPr>
        <p:blipFill>
          <a:blip r:embed="rId3">
            <a:alphaModFix/>
          </a:blip>
          <a:stretch>
            <a:fillRect/>
          </a:stretch>
        </p:blipFill>
        <p:spPr>
          <a:xfrm>
            <a:off x="346125" y="382807"/>
            <a:ext cx="8066355" cy="4581079"/>
          </a:xfrm>
          <a:prstGeom prst="rect">
            <a:avLst/>
          </a:prstGeom>
          <a:noFill/>
          <a:ln>
            <a:noFill/>
          </a:ln>
        </p:spPr>
      </p:pic>
      <p:pic>
        <p:nvPicPr>
          <p:cNvPr id="164" name="Google Shape;164;p11"/>
          <p:cNvPicPr preferRelativeResize="0"/>
          <p:nvPr/>
        </p:nvPicPr>
        <p:blipFill>
          <a:blip r:embed="rId4">
            <a:alphaModFix/>
          </a:blip>
          <a:stretch>
            <a:fillRect/>
          </a:stretch>
        </p:blipFill>
        <p:spPr>
          <a:xfrm>
            <a:off x="3344091" y="1820091"/>
            <a:ext cx="7473983" cy="4101565"/>
          </a:xfrm>
          <a:prstGeom prst="rect">
            <a:avLst/>
          </a:prstGeom>
          <a:noFill/>
          <a:ln>
            <a:noFill/>
          </a:ln>
        </p:spPr>
      </p:pic>
      <p:sp>
        <p:nvSpPr>
          <p:cNvPr id="2" name="TextBox 1">
            <a:extLst>
              <a:ext uri="{FF2B5EF4-FFF2-40B4-BE49-F238E27FC236}">
                <a16:creationId xmlns:a16="http://schemas.microsoft.com/office/drawing/2014/main" id="{B968DEF3-34E6-C520-1AB4-072C33AC872B}"/>
              </a:ext>
            </a:extLst>
          </p:cNvPr>
          <p:cNvSpPr txBox="1"/>
          <p:nvPr/>
        </p:nvSpPr>
        <p:spPr>
          <a:xfrm>
            <a:off x="740228" y="644435"/>
            <a:ext cx="818606" cy="307777"/>
          </a:xfrm>
          <a:prstGeom prst="rect">
            <a:avLst/>
          </a:prstGeom>
          <a:noFill/>
        </p:spPr>
        <p:txBody>
          <a:bodyPr wrap="square" rtlCol="0">
            <a:spAutoFit/>
          </a:bodyPr>
          <a:lstStyle/>
          <a:p>
            <a:r>
              <a:rPr lang="en-US" dirty="0"/>
              <a:t>Bladder</a:t>
            </a:r>
            <a:endParaRPr lang="en-GB" dirty="0"/>
          </a:p>
        </p:txBody>
      </p:sp>
      <p:sp>
        <p:nvSpPr>
          <p:cNvPr id="3" name="TextBox 2">
            <a:extLst>
              <a:ext uri="{FF2B5EF4-FFF2-40B4-BE49-F238E27FC236}">
                <a16:creationId xmlns:a16="http://schemas.microsoft.com/office/drawing/2014/main" id="{5AF35729-7F40-C977-AD62-BBAA094D7B9F}"/>
              </a:ext>
            </a:extLst>
          </p:cNvPr>
          <p:cNvSpPr txBox="1"/>
          <p:nvPr/>
        </p:nvSpPr>
        <p:spPr>
          <a:xfrm>
            <a:off x="3560696" y="2103120"/>
            <a:ext cx="976470" cy="307777"/>
          </a:xfrm>
          <a:prstGeom prst="rect">
            <a:avLst/>
          </a:prstGeom>
          <a:noFill/>
        </p:spPr>
        <p:txBody>
          <a:bodyPr wrap="square" rtlCol="0">
            <a:spAutoFit/>
          </a:bodyPr>
          <a:lstStyle/>
          <a:p>
            <a:r>
              <a:rPr lang="en-US" dirty="0"/>
              <a:t>Stomach</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g2a6c321fa5b_2_29"/>
          <p:cNvPicPr preferRelativeResize="0"/>
          <p:nvPr/>
        </p:nvPicPr>
        <p:blipFill>
          <a:blip r:embed="rId3">
            <a:alphaModFix/>
          </a:blip>
          <a:stretch>
            <a:fillRect/>
          </a:stretch>
        </p:blipFill>
        <p:spPr>
          <a:xfrm>
            <a:off x="152400" y="152400"/>
            <a:ext cx="5678573" cy="3754474"/>
          </a:xfrm>
          <a:prstGeom prst="rect">
            <a:avLst/>
          </a:prstGeom>
          <a:noFill/>
          <a:ln>
            <a:noFill/>
          </a:ln>
        </p:spPr>
      </p:pic>
      <p:pic>
        <p:nvPicPr>
          <p:cNvPr id="171" name="Google Shape;171;g2a6c321fa5b_2_29"/>
          <p:cNvPicPr preferRelativeResize="0"/>
          <p:nvPr/>
        </p:nvPicPr>
        <p:blipFill>
          <a:blip r:embed="rId4">
            <a:alphaModFix/>
          </a:blip>
          <a:stretch>
            <a:fillRect/>
          </a:stretch>
        </p:blipFill>
        <p:spPr>
          <a:xfrm>
            <a:off x="3271198" y="918375"/>
            <a:ext cx="6056227" cy="5021251"/>
          </a:xfrm>
          <a:prstGeom prst="rect">
            <a:avLst/>
          </a:prstGeom>
          <a:noFill/>
          <a:ln>
            <a:noFill/>
          </a:ln>
        </p:spPr>
      </p:pic>
      <p:pic>
        <p:nvPicPr>
          <p:cNvPr id="172" name="Google Shape;172;g2a6c321fa5b_2_29"/>
          <p:cNvPicPr preferRelativeResize="0"/>
          <p:nvPr/>
        </p:nvPicPr>
        <p:blipFill>
          <a:blip r:embed="rId5">
            <a:alphaModFix/>
          </a:blip>
          <a:stretch>
            <a:fillRect/>
          </a:stretch>
        </p:blipFill>
        <p:spPr>
          <a:xfrm>
            <a:off x="5830975" y="3449649"/>
            <a:ext cx="5830973" cy="3111935"/>
          </a:xfrm>
          <a:prstGeom prst="rect">
            <a:avLst/>
          </a:prstGeom>
          <a:noFill/>
          <a:ln>
            <a:noFill/>
          </a:ln>
        </p:spPr>
      </p:pic>
      <p:sp>
        <p:nvSpPr>
          <p:cNvPr id="2" name="TextBox 1">
            <a:extLst>
              <a:ext uri="{FF2B5EF4-FFF2-40B4-BE49-F238E27FC236}">
                <a16:creationId xmlns:a16="http://schemas.microsoft.com/office/drawing/2014/main" id="{2DDCF2E8-E03C-8F19-8F84-94071C9578B4}"/>
              </a:ext>
            </a:extLst>
          </p:cNvPr>
          <p:cNvSpPr txBox="1"/>
          <p:nvPr/>
        </p:nvSpPr>
        <p:spPr>
          <a:xfrm>
            <a:off x="740228" y="644435"/>
            <a:ext cx="818606" cy="307777"/>
          </a:xfrm>
          <a:prstGeom prst="rect">
            <a:avLst/>
          </a:prstGeom>
          <a:noFill/>
        </p:spPr>
        <p:txBody>
          <a:bodyPr wrap="square" rtlCol="0">
            <a:spAutoFit/>
          </a:bodyPr>
          <a:lstStyle/>
          <a:p>
            <a:r>
              <a:rPr lang="en-US" dirty="0"/>
              <a:t>Kidney</a:t>
            </a:r>
            <a:endParaRPr lang="en-GB" dirty="0"/>
          </a:p>
        </p:txBody>
      </p:sp>
      <p:sp>
        <p:nvSpPr>
          <p:cNvPr id="3" name="TextBox 2">
            <a:extLst>
              <a:ext uri="{FF2B5EF4-FFF2-40B4-BE49-F238E27FC236}">
                <a16:creationId xmlns:a16="http://schemas.microsoft.com/office/drawing/2014/main" id="{435DC502-819E-9CF6-E3E8-918CCCC80589}"/>
              </a:ext>
            </a:extLst>
          </p:cNvPr>
          <p:cNvSpPr txBox="1"/>
          <p:nvPr/>
        </p:nvSpPr>
        <p:spPr>
          <a:xfrm>
            <a:off x="3566160" y="1145178"/>
            <a:ext cx="818606" cy="307777"/>
          </a:xfrm>
          <a:prstGeom prst="rect">
            <a:avLst/>
          </a:prstGeom>
          <a:noFill/>
        </p:spPr>
        <p:txBody>
          <a:bodyPr wrap="square" rtlCol="0">
            <a:spAutoFit/>
          </a:bodyPr>
          <a:lstStyle/>
          <a:p>
            <a:r>
              <a:rPr lang="en-US" dirty="0"/>
              <a:t>Breast</a:t>
            </a:r>
            <a:endParaRPr lang="en-GB" dirty="0"/>
          </a:p>
        </p:txBody>
      </p:sp>
      <p:sp>
        <p:nvSpPr>
          <p:cNvPr id="5" name="TextBox 4">
            <a:extLst>
              <a:ext uri="{FF2B5EF4-FFF2-40B4-BE49-F238E27FC236}">
                <a16:creationId xmlns:a16="http://schemas.microsoft.com/office/drawing/2014/main" id="{ED04A5D0-4EC2-0783-2E92-656DE76FD83C}"/>
              </a:ext>
            </a:extLst>
          </p:cNvPr>
          <p:cNvSpPr txBox="1"/>
          <p:nvPr/>
        </p:nvSpPr>
        <p:spPr>
          <a:xfrm>
            <a:off x="10119359" y="4053879"/>
            <a:ext cx="1628503" cy="307777"/>
          </a:xfrm>
          <a:prstGeom prst="rect">
            <a:avLst/>
          </a:prstGeom>
          <a:noFill/>
        </p:spPr>
        <p:txBody>
          <a:bodyPr wrap="square" rtlCol="0">
            <a:spAutoFit/>
          </a:bodyPr>
          <a:lstStyle/>
          <a:p>
            <a:r>
              <a:rPr lang="en-US" dirty="0"/>
              <a:t>Colon Sigmoid</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12"/>
          <p:cNvPicPr preferRelativeResize="0"/>
          <p:nvPr/>
        </p:nvPicPr>
        <p:blipFill rotWithShape="1">
          <a:blip r:embed="rId3">
            <a:alphaModFix/>
          </a:blip>
          <a:srcRect/>
          <a:stretch/>
        </p:blipFill>
        <p:spPr>
          <a:xfrm>
            <a:off x="1039747" y="692190"/>
            <a:ext cx="6852002" cy="4540483"/>
          </a:xfrm>
          <a:prstGeom prst="rect">
            <a:avLst/>
          </a:prstGeom>
          <a:noFill/>
          <a:ln>
            <a:noFill/>
          </a:ln>
        </p:spPr>
      </p:pic>
      <p:sp>
        <p:nvSpPr>
          <p:cNvPr id="179" name="Google Shape;179;p12"/>
          <p:cNvSpPr txBox="1"/>
          <p:nvPr/>
        </p:nvSpPr>
        <p:spPr>
          <a:xfrm>
            <a:off x="1248428" y="826930"/>
            <a:ext cx="179574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Kidney</a:t>
            </a:r>
            <a:endParaRPr sz="1800">
              <a:solidFill>
                <a:schemeClr val="dk1"/>
              </a:solidFill>
              <a:latin typeface="Calibri"/>
              <a:ea typeface="Calibri"/>
              <a:cs typeface="Calibri"/>
              <a:sym typeface="Calibri"/>
            </a:endParaRPr>
          </a:p>
        </p:txBody>
      </p:sp>
      <p:pic>
        <p:nvPicPr>
          <p:cNvPr id="180" name="Google Shape;180;p12"/>
          <p:cNvPicPr preferRelativeResize="0"/>
          <p:nvPr/>
        </p:nvPicPr>
        <p:blipFill rotWithShape="1">
          <a:blip r:embed="rId4">
            <a:alphaModFix/>
          </a:blip>
          <a:srcRect/>
          <a:stretch/>
        </p:blipFill>
        <p:spPr>
          <a:xfrm>
            <a:off x="5964772" y="1315072"/>
            <a:ext cx="5423179" cy="4578585"/>
          </a:xfrm>
          <a:prstGeom prst="rect">
            <a:avLst/>
          </a:prstGeom>
          <a:noFill/>
          <a:ln>
            <a:noFill/>
          </a:ln>
        </p:spPr>
      </p:pic>
      <p:sp>
        <p:nvSpPr>
          <p:cNvPr id="181" name="Google Shape;181;p12"/>
          <p:cNvSpPr txBox="1"/>
          <p:nvPr/>
        </p:nvSpPr>
        <p:spPr>
          <a:xfrm>
            <a:off x="6880612" y="1931308"/>
            <a:ext cx="179574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Heart</a:t>
            </a:r>
            <a:endParaRPr sz="1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Google Shape;187;p13"/>
          <p:cNvPicPr preferRelativeResize="0"/>
          <p:nvPr/>
        </p:nvPicPr>
        <p:blipFill rotWithShape="1">
          <a:blip r:embed="rId3">
            <a:alphaModFix/>
          </a:blip>
          <a:srcRect/>
          <a:stretch/>
        </p:blipFill>
        <p:spPr>
          <a:xfrm>
            <a:off x="1141847" y="884100"/>
            <a:ext cx="9908306" cy="396332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4"/>
          <p:cNvSpPr txBox="1"/>
          <p:nvPr/>
        </p:nvSpPr>
        <p:spPr>
          <a:xfrm>
            <a:off x="5618602" y="93924"/>
            <a:ext cx="81524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Motifs</a:t>
            </a:r>
            <a:endParaRPr sz="1800">
              <a:solidFill>
                <a:schemeClr val="dk1"/>
              </a:solidFill>
              <a:latin typeface="Calibri"/>
              <a:ea typeface="Calibri"/>
              <a:cs typeface="Calibri"/>
              <a:sym typeface="Calibri"/>
            </a:endParaRPr>
          </a:p>
        </p:txBody>
      </p:sp>
      <p:pic>
        <p:nvPicPr>
          <p:cNvPr id="194" name="Google Shape;194;p14"/>
          <p:cNvPicPr preferRelativeResize="0"/>
          <p:nvPr/>
        </p:nvPicPr>
        <p:blipFill rotWithShape="1">
          <a:blip r:embed="rId3">
            <a:alphaModFix/>
          </a:blip>
          <a:srcRect/>
          <a:stretch/>
        </p:blipFill>
        <p:spPr>
          <a:xfrm>
            <a:off x="746037" y="1189641"/>
            <a:ext cx="2348805" cy="1267119"/>
          </a:xfrm>
          <a:prstGeom prst="rect">
            <a:avLst/>
          </a:prstGeom>
          <a:noFill/>
          <a:ln>
            <a:noFill/>
          </a:ln>
        </p:spPr>
      </p:pic>
      <p:sp>
        <p:nvSpPr>
          <p:cNvPr id="195" name="Google Shape;195;p14"/>
          <p:cNvSpPr txBox="1"/>
          <p:nvPr/>
        </p:nvSpPr>
        <p:spPr>
          <a:xfrm>
            <a:off x="1512814" y="820309"/>
            <a:ext cx="104309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Bladder</a:t>
            </a:r>
            <a:endParaRPr sz="1800">
              <a:solidFill>
                <a:schemeClr val="dk1"/>
              </a:solidFill>
              <a:latin typeface="Calibri"/>
              <a:ea typeface="Calibri"/>
              <a:cs typeface="Calibri"/>
              <a:sym typeface="Calibri"/>
            </a:endParaRPr>
          </a:p>
        </p:txBody>
      </p:sp>
      <p:pic>
        <p:nvPicPr>
          <p:cNvPr id="196" name="Google Shape;196;p14"/>
          <p:cNvPicPr preferRelativeResize="0"/>
          <p:nvPr/>
        </p:nvPicPr>
        <p:blipFill rotWithShape="1">
          <a:blip r:embed="rId4">
            <a:alphaModFix/>
          </a:blip>
          <a:srcRect l="876"/>
          <a:stretch/>
        </p:blipFill>
        <p:spPr>
          <a:xfrm>
            <a:off x="3955052" y="1189641"/>
            <a:ext cx="1942641" cy="1267119"/>
          </a:xfrm>
          <a:prstGeom prst="rect">
            <a:avLst/>
          </a:prstGeom>
          <a:noFill/>
          <a:ln>
            <a:noFill/>
          </a:ln>
        </p:spPr>
      </p:pic>
      <p:sp>
        <p:nvSpPr>
          <p:cNvPr id="197" name="Google Shape;197;p14"/>
          <p:cNvSpPr txBox="1"/>
          <p:nvPr/>
        </p:nvSpPr>
        <p:spPr>
          <a:xfrm>
            <a:off x="4304431" y="820309"/>
            <a:ext cx="150145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Bone Marrow</a:t>
            </a:r>
            <a:endParaRPr sz="1800">
              <a:solidFill>
                <a:schemeClr val="dk1"/>
              </a:solidFill>
              <a:latin typeface="Calibri"/>
              <a:ea typeface="Calibri"/>
              <a:cs typeface="Calibri"/>
              <a:sym typeface="Calibri"/>
            </a:endParaRPr>
          </a:p>
        </p:txBody>
      </p:sp>
      <p:pic>
        <p:nvPicPr>
          <p:cNvPr id="198" name="Google Shape;198;p14"/>
          <p:cNvPicPr preferRelativeResize="0"/>
          <p:nvPr/>
        </p:nvPicPr>
        <p:blipFill rotWithShape="1">
          <a:blip r:embed="rId5">
            <a:alphaModFix/>
          </a:blip>
          <a:srcRect r="3950"/>
          <a:stretch/>
        </p:blipFill>
        <p:spPr>
          <a:xfrm>
            <a:off x="6945192" y="1189641"/>
            <a:ext cx="1942641" cy="1348358"/>
          </a:xfrm>
          <a:prstGeom prst="rect">
            <a:avLst/>
          </a:prstGeom>
          <a:noFill/>
          <a:ln>
            <a:noFill/>
          </a:ln>
        </p:spPr>
      </p:pic>
      <p:sp>
        <p:nvSpPr>
          <p:cNvPr id="199" name="Google Shape;199;p14"/>
          <p:cNvSpPr txBox="1"/>
          <p:nvPr/>
        </p:nvSpPr>
        <p:spPr>
          <a:xfrm>
            <a:off x="7357002" y="820309"/>
            <a:ext cx="129123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Colon Trans</a:t>
            </a:r>
            <a:endParaRPr sz="1800">
              <a:solidFill>
                <a:schemeClr val="dk1"/>
              </a:solidFill>
              <a:latin typeface="Calibri"/>
              <a:ea typeface="Calibri"/>
              <a:cs typeface="Calibri"/>
              <a:sym typeface="Calibri"/>
            </a:endParaRPr>
          </a:p>
        </p:txBody>
      </p:sp>
      <p:pic>
        <p:nvPicPr>
          <p:cNvPr id="200" name="Google Shape;200;p14"/>
          <p:cNvPicPr preferRelativeResize="0"/>
          <p:nvPr/>
        </p:nvPicPr>
        <p:blipFill rotWithShape="1">
          <a:blip r:embed="rId6">
            <a:alphaModFix/>
          </a:blip>
          <a:srcRect/>
          <a:stretch/>
        </p:blipFill>
        <p:spPr>
          <a:xfrm>
            <a:off x="9656236" y="1184500"/>
            <a:ext cx="1960439" cy="1348357"/>
          </a:xfrm>
          <a:prstGeom prst="rect">
            <a:avLst/>
          </a:prstGeom>
          <a:noFill/>
          <a:ln>
            <a:noFill/>
          </a:ln>
        </p:spPr>
      </p:pic>
      <p:sp>
        <p:nvSpPr>
          <p:cNvPr id="201" name="Google Shape;201;p14"/>
          <p:cNvSpPr txBox="1"/>
          <p:nvPr/>
        </p:nvSpPr>
        <p:spPr>
          <a:xfrm>
            <a:off x="10276339" y="815168"/>
            <a:ext cx="80569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Heart</a:t>
            </a:r>
            <a:endParaRPr sz="18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p15"/>
          <p:cNvPicPr preferRelativeResize="0"/>
          <p:nvPr/>
        </p:nvPicPr>
        <p:blipFill rotWithShape="1">
          <a:blip r:embed="rId3">
            <a:alphaModFix/>
          </a:blip>
          <a:srcRect/>
          <a:stretch/>
        </p:blipFill>
        <p:spPr>
          <a:xfrm>
            <a:off x="167795" y="216003"/>
            <a:ext cx="11881461" cy="2743341"/>
          </a:xfrm>
          <a:prstGeom prst="rect">
            <a:avLst/>
          </a:prstGeom>
          <a:noFill/>
          <a:ln>
            <a:noFill/>
          </a:ln>
        </p:spPr>
      </p:pic>
      <p:pic>
        <p:nvPicPr>
          <p:cNvPr id="207" name="Google Shape;207;p15"/>
          <p:cNvPicPr preferRelativeResize="0"/>
          <p:nvPr/>
        </p:nvPicPr>
        <p:blipFill rotWithShape="1">
          <a:blip r:embed="rId4">
            <a:alphaModFix/>
          </a:blip>
          <a:srcRect/>
          <a:stretch/>
        </p:blipFill>
        <p:spPr>
          <a:xfrm>
            <a:off x="817951" y="2959344"/>
            <a:ext cx="9957000" cy="334376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Google Shape;212;p16"/>
          <p:cNvPicPr preferRelativeResize="0"/>
          <p:nvPr/>
        </p:nvPicPr>
        <p:blipFill rotWithShape="1">
          <a:blip r:embed="rId3">
            <a:alphaModFix/>
          </a:blip>
          <a:srcRect/>
          <a:stretch/>
        </p:blipFill>
        <p:spPr>
          <a:xfrm>
            <a:off x="749690" y="254000"/>
            <a:ext cx="10692619" cy="5867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17" name="Google Shape;217;p17"/>
          <p:cNvPicPr preferRelativeResize="0"/>
          <p:nvPr/>
        </p:nvPicPr>
        <p:blipFill rotWithShape="1">
          <a:blip r:embed="rId3">
            <a:alphaModFix/>
          </a:blip>
          <a:srcRect/>
          <a:stretch/>
        </p:blipFill>
        <p:spPr>
          <a:xfrm>
            <a:off x="984467" y="529455"/>
            <a:ext cx="9987282" cy="550809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18"/>
          <p:cNvPicPr preferRelativeResize="0"/>
          <p:nvPr/>
        </p:nvPicPr>
        <p:blipFill rotWithShape="1">
          <a:blip r:embed="rId3">
            <a:alphaModFix/>
          </a:blip>
          <a:srcRect b="2732"/>
          <a:stretch/>
        </p:blipFill>
        <p:spPr>
          <a:xfrm>
            <a:off x="826495" y="538435"/>
            <a:ext cx="10539009" cy="578113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8" name="Google Shape;228;p19"/>
          <p:cNvPicPr preferRelativeResize="0"/>
          <p:nvPr/>
        </p:nvPicPr>
        <p:blipFill rotWithShape="1">
          <a:blip r:embed="rId3">
            <a:alphaModFix/>
          </a:blip>
          <a:srcRect/>
          <a:stretch/>
        </p:blipFill>
        <p:spPr>
          <a:xfrm>
            <a:off x="1771258" y="0"/>
            <a:ext cx="8649483" cy="6858000"/>
          </a:xfrm>
          <a:prstGeom prst="rect">
            <a:avLst/>
          </a:prstGeom>
          <a:noFill/>
          <a:ln>
            <a:noFill/>
          </a:ln>
        </p:spPr>
      </p:pic>
      <p:pic>
        <p:nvPicPr>
          <p:cNvPr id="229" name="Google Shape;229;p19"/>
          <p:cNvPicPr preferRelativeResize="0"/>
          <p:nvPr/>
        </p:nvPicPr>
        <p:blipFill rotWithShape="1">
          <a:blip r:embed="rId4">
            <a:alphaModFix/>
          </a:blip>
          <a:srcRect/>
          <a:stretch/>
        </p:blipFill>
        <p:spPr>
          <a:xfrm>
            <a:off x="8033661" y="1378123"/>
            <a:ext cx="5179297" cy="497726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2"/>
          <p:cNvSpPr txBox="1"/>
          <p:nvPr/>
        </p:nvSpPr>
        <p:spPr>
          <a:xfrm>
            <a:off x="61415" y="245660"/>
            <a:ext cx="12030501" cy="44012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Calibri"/>
                <a:ea typeface="Calibri"/>
                <a:cs typeface="Calibri"/>
                <a:sym typeface="Calibri"/>
              </a:rPr>
              <a:t>Introduction- </a:t>
            </a:r>
            <a:endParaRPr/>
          </a:p>
          <a:p>
            <a:pPr marL="0" marR="0" lvl="0" indent="0" algn="l" rtl="0">
              <a:spcBef>
                <a:spcPts val="0"/>
              </a:spcBef>
              <a:spcAft>
                <a:spcPts val="0"/>
              </a:spcAft>
              <a:buNone/>
            </a:pPr>
            <a:endParaRPr sz="2800" b="1">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5hmc is an epigenetic modification that is associated with gene transcription</a:t>
            </a:r>
            <a:endParaRPr/>
          </a:p>
          <a:p>
            <a:pPr marL="285750" marR="0" lvl="0" indent="-285750" algn="l" rtl="0">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It is frequently used to investigate dynamic DNA methylation conversion during mammalian development and in human diseases.</a:t>
            </a:r>
            <a:endParaRPr/>
          </a:p>
          <a:p>
            <a:pPr marL="285750" marR="0" lvl="0" indent="-285750" algn="l" rtl="0">
              <a:spcBef>
                <a:spcPts val="0"/>
              </a:spcBef>
              <a:spcAft>
                <a:spcPts val="0"/>
              </a:spcAft>
              <a:buClr>
                <a:srgbClr val="222222"/>
              </a:buClr>
              <a:buSzPts val="2800"/>
              <a:buFont typeface="Arial"/>
              <a:buChar char="•"/>
            </a:pPr>
            <a:r>
              <a:rPr lang="en-US" sz="2800" b="0" i="0">
                <a:solidFill>
                  <a:srgbClr val="222222"/>
                </a:solidFill>
                <a:latin typeface="Arial"/>
                <a:ea typeface="Arial"/>
                <a:cs typeface="Arial"/>
                <a:sym typeface="Arial"/>
              </a:rPr>
              <a:t>extensive 5hmC human tissue map obtained using 5hmC-Seal, a sensitive chemical labeling and pull-down method, followed by next-generation sequencing (NGS)</a:t>
            </a:r>
            <a:endParaRPr/>
          </a:p>
          <a:p>
            <a:pPr marL="285750" marR="0" lvl="0" indent="-285750" algn="l" rtl="0">
              <a:spcBef>
                <a:spcPts val="0"/>
              </a:spcBef>
              <a:spcAft>
                <a:spcPts val="0"/>
              </a:spcAft>
              <a:buClr>
                <a:srgbClr val="222222"/>
              </a:buClr>
              <a:buSzPts val="2800"/>
              <a:buFont typeface="Arial"/>
              <a:buChar char="•"/>
            </a:pPr>
            <a:r>
              <a:rPr lang="en-US" sz="2800">
                <a:solidFill>
                  <a:srgbClr val="222222"/>
                </a:solidFill>
                <a:latin typeface="Arial"/>
                <a:ea typeface="Arial"/>
                <a:cs typeface="Arial"/>
                <a:sym typeface="Arial"/>
              </a:rPr>
              <a:t>5hmc enriched regions were identified and evaluated for their regulatory potential and tissue specificity</a:t>
            </a:r>
            <a:endParaRPr sz="28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g2a6c321fa5b_2_0"/>
          <p:cNvSpPr txBox="1"/>
          <p:nvPr/>
        </p:nvSpPr>
        <p:spPr>
          <a:xfrm>
            <a:off x="1089600" y="324000"/>
            <a:ext cx="10012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0">
                <a:solidFill>
                  <a:schemeClr val="dk1"/>
                </a:solidFill>
                <a:latin typeface="Calibri"/>
                <a:ea typeface="Calibri"/>
                <a:cs typeface="Calibri"/>
                <a:sym typeface="Calibri"/>
              </a:rPr>
              <a:t>Purpose of performing TSS distance analysis</a:t>
            </a:r>
            <a:endParaRPr sz="4000">
              <a:latin typeface="Calibri"/>
              <a:ea typeface="Calibri"/>
              <a:cs typeface="Calibri"/>
              <a:sym typeface="Calibri"/>
            </a:endParaRPr>
          </a:p>
        </p:txBody>
      </p:sp>
      <p:sp>
        <p:nvSpPr>
          <p:cNvPr id="236" name="Google Shape;236;g2a6c321fa5b_2_0"/>
          <p:cNvSpPr txBox="1"/>
          <p:nvPr/>
        </p:nvSpPr>
        <p:spPr>
          <a:xfrm>
            <a:off x="669000" y="1638800"/>
            <a:ext cx="10854000" cy="4473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US" sz="2800" dirty="0">
                <a:solidFill>
                  <a:schemeClr val="dk1"/>
                </a:solidFill>
              </a:rPr>
              <a:t>•</a:t>
            </a:r>
            <a:r>
              <a:rPr lang="en-US" sz="2600" b="1" dirty="0">
                <a:solidFill>
                  <a:schemeClr val="dk1"/>
                </a:solidFill>
                <a:latin typeface="Calibri"/>
                <a:ea typeface="Calibri"/>
                <a:cs typeface="Calibri"/>
                <a:sym typeface="Calibri"/>
              </a:rPr>
              <a:t>Spatial Relationship Clarification: </a:t>
            </a:r>
            <a:r>
              <a:rPr lang="en-US" sz="2600" dirty="0">
                <a:solidFill>
                  <a:schemeClr val="dk1"/>
                </a:solidFill>
                <a:latin typeface="Calibri"/>
                <a:ea typeface="Calibri"/>
                <a:cs typeface="Calibri"/>
                <a:sym typeface="Calibri"/>
              </a:rPr>
              <a:t>TSS distance analysis aids in clarifying how epigenetic modifications, such as 5hmC, are distributed concerning gene transcription start sites. This spatial understanding is vital for unraveling the regulatory dynamics of these modifications.</a:t>
            </a:r>
            <a:endParaRPr sz="2600" dirty="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endParaRPr sz="2600" dirty="0">
              <a:solidFill>
                <a:schemeClr val="dk1"/>
              </a:solidFill>
            </a:endParaRPr>
          </a:p>
          <a:p>
            <a:pPr marL="0" lvl="0" indent="0" algn="l" rtl="0">
              <a:lnSpc>
                <a:spcPct val="90000"/>
              </a:lnSpc>
              <a:spcBef>
                <a:spcPts val="1000"/>
              </a:spcBef>
              <a:spcAft>
                <a:spcPts val="0"/>
              </a:spcAft>
              <a:buNone/>
            </a:pPr>
            <a:r>
              <a:rPr lang="en-US" sz="2600" dirty="0">
                <a:solidFill>
                  <a:schemeClr val="dk1"/>
                </a:solidFill>
              </a:rPr>
              <a:t>•</a:t>
            </a:r>
            <a:r>
              <a:rPr lang="en-US" sz="2600" b="1" dirty="0">
                <a:solidFill>
                  <a:schemeClr val="dk1"/>
                </a:solidFill>
                <a:latin typeface="Calibri"/>
                <a:ea typeface="Calibri"/>
                <a:cs typeface="Calibri"/>
                <a:sym typeface="Calibri"/>
              </a:rPr>
              <a:t>Insights into Regulatory Mechanisms: </a:t>
            </a:r>
            <a:r>
              <a:rPr lang="en-US" sz="2600" dirty="0">
                <a:solidFill>
                  <a:schemeClr val="dk1"/>
                </a:solidFill>
                <a:latin typeface="Calibri"/>
                <a:ea typeface="Calibri"/>
                <a:cs typeface="Calibri"/>
                <a:sym typeface="Calibri"/>
              </a:rPr>
              <a:t>By identifying preferential binding locations, TSS distance analysis provides insights into the potential regulatory impact of epigenetic modifications. This is particularly relevant for understanding how 5hmC may influence gene expression, with tissue-specific patterns adding an additional layer of complexity to regulatory mechanisms.</a:t>
            </a:r>
            <a:endParaRPr sz="2600" dirty="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20"/>
          <p:cNvPicPr preferRelativeResize="0"/>
          <p:nvPr/>
        </p:nvPicPr>
        <p:blipFill rotWithShape="1">
          <a:blip r:embed="rId3">
            <a:alphaModFix/>
          </a:blip>
          <a:srcRect/>
          <a:stretch/>
        </p:blipFill>
        <p:spPr>
          <a:xfrm>
            <a:off x="467921" y="510880"/>
            <a:ext cx="3376965" cy="2831148"/>
          </a:xfrm>
          <a:prstGeom prst="rect">
            <a:avLst/>
          </a:prstGeom>
          <a:noFill/>
          <a:ln>
            <a:noFill/>
          </a:ln>
        </p:spPr>
      </p:pic>
      <p:sp>
        <p:nvSpPr>
          <p:cNvPr id="243" name="Google Shape;243;p20"/>
          <p:cNvSpPr txBox="1"/>
          <p:nvPr/>
        </p:nvSpPr>
        <p:spPr>
          <a:xfrm>
            <a:off x="980502" y="669407"/>
            <a:ext cx="179574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Bladder</a:t>
            </a:r>
            <a:endParaRPr sz="1800">
              <a:solidFill>
                <a:schemeClr val="dk1"/>
              </a:solidFill>
              <a:latin typeface="Calibri"/>
              <a:ea typeface="Calibri"/>
              <a:cs typeface="Calibri"/>
              <a:sym typeface="Calibri"/>
            </a:endParaRPr>
          </a:p>
        </p:txBody>
      </p:sp>
      <p:pic>
        <p:nvPicPr>
          <p:cNvPr id="244" name="Google Shape;244;p20"/>
          <p:cNvPicPr preferRelativeResize="0"/>
          <p:nvPr/>
        </p:nvPicPr>
        <p:blipFill rotWithShape="1">
          <a:blip r:embed="rId4">
            <a:alphaModFix/>
          </a:blip>
          <a:srcRect/>
          <a:stretch/>
        </p:blipFill>
        <p:spPr>
          <a:xfrm>
            <a:off x="4299614" y="537520"/>
            <a:ext cx="3374136" cy="2843969"/>
          </a:xfrm>
          <a:prstGeom prst="rect">
            <a:avLst/>
          </a:prstGeom>
          <a:noFill/>
          <a:ln>
            <a:noFill/>
          </a:ln>
        </p:spPr>
      </p:pic>
      <p:sp>
        <p:nvSpPr>
          <p:cNvPr id="245" name="Google Shape;245;p20"/>
          <p:cNvSpPr txBox="1"/>
          <p:nvPr/>
        </p:nvSpPr>
        <p:spPr>
          <a:xfrm>
            <a:off x="4669316" y="683578"/>
            <a:ext cx="179574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Bone Marrow</a:t>
            </a:r>
            <a:endParaRPr sz="1800">
              <a:solidFill>
                <a:schemeClr val="dk1"/>
              </a:solidFill>
              <a:latin typeface="Calibri"/>
              <a:ea typeface="Calibri"/>
              <a:cs typeface="Calibri"/>
              <a:sym typeface="Calibri"/>
            </a:endParaRPr>
          </a:p>
        </p:txBody>
      </p:sp>
      <p:pic>
        <p:nvPicPr>
          <p:cNvPr id="246" name="Google Shape;246;p20"/>
          <p:cNvPicPr preferRelativeResize="0"/>
          <p:nvPr/>
        </p:nvPicPr>
        <p:blipFill rotWithShape="1">
          <a:blip r:embed="rId5">
            <a:alphaModFix/>
          </a:blip>
          <a:srcRect/>
          <a:stretch/>
        </p:blipFill>
        <p:spPr>
          <a:xfrm>
            <a:off x="8128478" y="528258"/>
            <a:ext cx="3373716" cy="2834640"/>
          </a:xfrm>
          <a:prstGeom prst="rect">
            <a:avLst/>
          </a:prstGeom>
          <a:noFill/>
          <a:ln>
            <a:noFill/>
          </a:ln>
        </p:spPr>
      </p:pic>
      <p:sp>
        <p:nvSpPr>
          <p:cNvPr id="247" name="Google Shape;247;p20"/>
          <p:cNvSpPr txBox="1"/>
          <p:nvPr/>
        </p:nvSpPr>
        <p:spPr>
          <a:xfrm>
            <a:off x="8611518" y="669407"/>
            <a:ext cx="179574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Brain</a:t>
            </a:r>
            <a:endParaRPr sz="1800">
              <a:solidFill>
                <a:schemeClr val="dk1"/>
              </a:solidFill>
              <a:latin typeface="Calibri"/>
              <a:ea typeface="Calibri"/>
              <a:cs typeface="Calibri"/>
              <a:sym typeface="Calibri"/>
            </a:endParaRPr>
          </a:p>
        </p:txBody>
      </p:sp>
      <p:pic>
        <p:nvPicPr>
          <p:cNvPr id="248" name="Google Shape;248;p20"/>
          <p:cNvPicPr preferRelativeResize="0"/>
          <p:nvPr/>
        </p:nvPicPr>
        <p:blipFill rotWithShape="1">
          <a:blip r:embed="rId6">
            <a:alphaModFix/>
          </a:blip>
          <a:srcRect/>
          <a:stretch/>
        </p:blipFill>
        <p:spPr>
          <a:xfrm>
            <a:off x="470750" y="3515973"/>
            <a:ext cx="3374136" cy="2922896"/>
          </a:xfrm>
          <a:prstGeom prst="rect">
            <a:avLst/>
          </a:prstGeom>
          <a:noFill/>
          <a:ln>
            <a:noFill/>
          </a:ln>
        </p:spPr>
      </p:pic>
      <p:sp>
        <p:nvSpPr>
          <p:cNvPr id="249" name="Google Shape;249;p20"/>
          <p:cNvSpPr txBox="1"/>
          <p:nvPr/>
        </p:nvSpPr>
        <p:spPr>
          <a:xfrm>
            <a:off x="923874" y="3653142"/>
            <a:ext cx="179574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Breast</a:t>
            </a:r>
            <a:endParaRPr sz="1800">
              <a:solidFill>
                <a:schemeClr val="dk1"/>
              </a:solidFill>
              <a:latin typeface="Calibri"/>
              <a:ea typeface="Calibri"/>
              <a:cs typeface="Calibri"/>
              <a:sym typeface="Calibri"/>
            </a:endParaRPr>
          </a:p>
        </p:txBody>
      </p:sp>
      <p:pic>
        <p:nvPicPr>
          <p:cNvPr id="250" name="Google Shape;250;p20"/>
          <p:cNvPicPr preferRelativeResize="0"/>
          <p:nvPr/>
        </p:nvPicPr>
        <p:blipFill rotWithShape="1">
          <a:blip r:embed="rId7">
            <a:alphaModFix/>
          </a:blip>
          <a:srcRect/>
          <a:stretch/>
        </p:blipFill>
        <p:spPr>
          <a:xfrm>
            <a:off x="4299614" y="3515973"/>
            <a:ext cx="3374136" cy="2881876"/>
          </a:xfrm>
          <a:prstGeom prst="rect">
            <a:avLst/>
          </a:prstGeom>
          <a:noFill/>
          <a:ln>
            <a:noFill/>
          </a:ln>
        </p:spPr>
      </p:pic>
      <p:sp>
        <p:nvSpPr>
          <p:cNvPr id="251" name="Google Shape;251;p20"/>
          <p:cNvSpPr txBox="1"/>
          <p:nvPr/>
        </p:nvSpPr>
        <p:spPr>
          <a:xfrm>
            <a:off x="4777941" y="3653142"/>
            <a:ext cx="179574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Colon Sig</a:t>
            </a:r>
            <a:endParaRPr sz="1800">
              <a:solidFill>
                <a:schemeClr val="dk1"/>
              </a:solidFill>
              <a:latin typeface="Calibri"/>
              <a:ea typeface="Calibri"/>
              <a:cs typeface="Calibri"/>
              <a:sym typeface="Calibri"/>
            </a:endParaRPr>
          </a:p>
        </p:txBody>
      </p:sp>
      <p:pic>
        <p:nvPicPr>
          <p:cNvPr id="252" name="Google Shape;252;p20"/>
          <p:cNvPicPr preferRelativeResize="0"/>
          <p:nvPr/>
        </p:nvPicPr>
        <p:blipFill rotWithShape="1">
          <a:blip r:embed="rId8">
            <a:alphaModFix/>
          </a:blip>
          <a:srcRect/>
          <a:stretch/>
        </p:blipFill>
        <p:spPr>
          <a:xfrm>
            <a:off x="8121919" y="3527551"/>
            <a:ext cx="3380275" cy="2834640"/>
          </a:xfrm>
          <a:prstGeom prst="rect">
            <a:avLst/>
          </a:prstGeom>
          <a:noFill/>
          <a:ln>
            <a:noFill/>
          </a:ln>
        </p:spPr>
      </p:pic>
      <p:sp>
        <p:nvSpPr>
          <p:cNvPr id="253" name="Google Shape;253;p20"/>
          <p:cNvSpPr txBox="1"/>
          <p:nvPr/>
        </p:nvSpPr>
        <p:spPr>
          <a:xfrm>
            <a:off x="8488790" y="3656741"/>
            <a:ext cx="179574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Colon Trans</a:t>
            </a:r>
            <a:endParaRPr sz="18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21"/>
          <p:cNvPicPr preferRelativeResize="0"/>
          <p:nvPr/>
        </p:nvPicPr>
        <p:blipFill rotWithShape="1">
          <a:blip r:embed="rId3">
            <a:alphaModFix/>
          </a:blip>
          <a:srcRect/>
          <a:stretch/>
        </p:blipFill>
        <p:spPr>
          <a:xfrm>
            <a:off x="430831" y="365064"/>
            <a:ext cx="3370110" cy="2834640"/>
          </a:xfrm>
          <a:prstGeom prst="rect">
            <a:avLst/>
          </a:prstGeom>
          <a:noFill/>
          <a:ln>
            <a:noFill/>
          </a:ln>
        </p:spPr>
      </p:pic>
      <p:sp>
        <p:nvSpPr>
          <p:cNvPr id="259" name="Google Shape;259;p21"/>
          <p:cNvSpPr txBox="1"/>
          <p:nvPr/>
        </p:nvSpPr>
        <p:spPr>
          <a:xfrm>
            <a:off x="782199" y="464215"/>
            <a:ext cx="179574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Heart</a:t>
            </a:r>
            <a:endParaRPr sz="1800">
              <a:solidFill>
                <a:schemeClr val="dk1"/>
              </a:solidFill>
              <a:latin typeface="Calibri"/>
              <a:ea typeface="Calibri"/>
              <a:cs typeface="Calibri"/>
              <a:sym typeface="Calibri"/>
            </a:endParaRPr>
          </a:p>
        </p:txBody>
      </p:sp>
      <p:pic>
        <p:nvPicPr>
          <p:cNvPr id="260" name="Google Shape;260;p21"/>
          <p:cNvPicPr preferRelativeResize="0"/>
          <p:nvPr/>
        </p:nvPicPr>
        <p:blipFill rotWithShape="1">
          <a:blip r:embed="rId4">
            <a:alphaModFix/>
          </a:blip>
          <a:srcRect/>
          <a:stretch/>
        </p:blipFill>
        <p:spPr>
          <a:xfrm>
            <a:off x="4207393" y="365064"/>
            <a:ext cx="3358468" cy="2834640"/>
          </a:xfrm>
          <a:prstGeom prst="rect">
            <a:avLst/>
          </a:prstGeom>
          <a:noFill/>
          <a:ln>
            <a:noFill/>
          </a:ln>
        </p:spPr>
      </p:pic>
      <p:sp>
        <p:nvSpPr>
          <p:cNvPr id="261" name="Google Shape;261;p21"/>
          <p:cNvSpPr txBox="1"/>
          <p:nvPr/>
        </p:nvSpPr>
        <p:spPr>
          <a:xfrm>
            <a:off x="4581182" y="464215"/>
            <a:ext cx="173148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Hypothalamus</a:t>
            </a:r>
            <a:endParaRPr sz="1800">
              <a:solidFill>
                <a:schemeClr val="dk1"/>
              </a:solidFill>
              <a:latin typeface="Calibri"/>
              <a:ea typeface="Calibri"/>
              <a:cs typeface="Calibri"/>
              <a:sym typeface="Calibri"/>
            </a:endParaRPr>
          </a:p>
        </p:txBody>
      </p:sp>
      <p:pic>
        <p:nvPicPr>
          <p:cNvPr id="262" name="Google Shape;262;p21"/>
          <p:cNvPicPr preferRelativeResize="0"/>
          <p:nvPr/>
        </p:nvPicPr>
        <p:blipFill rotWithShape="1">
          <a:blip r:embed="rId5">
            <a:alphaModFix/>
          </a:blip>
          <a:srcRect/>
          <a:stretch/>
        </p:blipFill>
        <p:spPr>
          <a:xfrm>
            <a:off x="7939650" y="323623"/>
            <a:ext cx="3374136" cy="2917522"/>
          </a:xfrm>
          <a:prstGeom prst="rect">
            <a:avLst/>
          </a:prstGeom>
          <a:noFill/>
          <a:ln>
            <a:noFill/>
          </a:ln>
        </p:spPr>
      </p:pic>
      <p:sp>
        <p:nvSpPr>
          <p:cNvPr id="263" name="Google Shape;263;p21"/>
          <p:cNvSpPr txBox="1"/>
          <p:nvPr/>
        </p:nvSpPr>
        <p:spPr>
          <a:xfrm>
            <a:off x="8358131" y="464215"/>
            <a:ext cx="173148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Kidney</a:t>
            </a:r>
            <a:endParaRPr sz="1800">
              <a:solidFill>
                <a:schemeClr val="dk1"/>
              </a:solidFill>
              <a:latin typeface="Calibri"/>
              <a:ea typeface="Calibri"/>
              <a:cs typeface="Calibri"/>
              <a:sym typeface="Calibri"/>
            </a:endParaRPr>
          </a:p>
        </p:txBody>
      </p:sp>
      <p:pic>
        <p:nvPicPr>
          <p:cNvPr id="264" name="Google Shape;264;p21"/>
          <p:cNvPicPr preferRelativeResize="0"/>
          <p:nvPr/>
        </p:nvPicPr>
        <p:blipFill rotWithShape="1">
          <a:blip r:embed="rId6">
            <a:alphaModFix/>
          </a:blip>
          <a:srcRect/>
          <a:stretch/>
        </p:blipFill>
        <p:spPr>
          <a:xfrm>
            <a:off x="460920" y="3429000"/>
            <a:ext cx="3344611" cy="2834640"/>
          </a:xfrm>
          <a:prstGeom prst="rect">
            <a:avLst/>
          </a:prstGeom>
          <a:noFill/>
          <a:ln>
            <a:noFill/>
          </a:ln>
        </p:spPr>
      </p:pic>
      <p:sp>
        <p:nvSpPr>
          <p:cNvPr id="265" name="Google Shape;265;p21"/>
          <p:cNvSpPr txBox="1"/>
          <p:nvPr/>
        </p:nvSpPr>
        <p:spPr>
          <a:xfrm>
            <a:off x="815250" y="3481000"/>
            <a:ext cx="173148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Liver</a:t>
            </a:r>
            <a:endParaRPr sz="1800">
              <a:solidFill>
                <a:schemeClr val="dk1"/>
              </a:solidFill>
              <a:latin typeface="Calibri"/>
              <a:ea typeface="Calibri"/>
              <a:cs typeface="Calibri"/>
              <a:sym typeface="Calibri"/>
            </a:endParaRPr>
          </a:p>
        </p:txBody>
      </p:sp>
      <p:pic>
        <p:nvPicPr>
          <p:cNvPr id="266" name="Google Shape;266;p21"/>
          <p:cNvPicPr preferRelativeResize="0"/>
          <p:nvPr/>
        </p:nvPicPr>
        <p:blipFill rotWithShape="1">
          <a:blip r:embed="rId7">
            <a:alphaModFix/>
          </a:blip>
          <a:srcRect/>
          <a:stretch/>
        </p:blipFill>
        <p:spPr>
          <a:xfrm>
            <a:off x="4221250" y="3429000"/>
            <a:ext cx="3344611" cy="2834640"/>
          </a:xfrm>
          <a:prstGeom prst="rect">
            <a:avLst/>
          </a:prstGeom>
          <a:noFill/>
          <a:ln>
            <a:noFill/>
          </a:ln>
        </p:spPr>
      </p:pic>
      <p:sp>
        <p:nvSpPr>
          <p:cNvPr id="267" name="Google Shape;267;p21"/>
          <p:cNvSpPr txBox="1"/>
          <p:nvPr/>
        </p:nvSpPr>
        <p:spPr>
          <a:xfrm>
            <a:off x="4581181" y="3481000"/>
            <a:ext cx="173148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Lungs</a:t>
            </a:r>
            <a:endParaRPr sz="1800">
              <a:solidFill>
                <a:schemeClr val="dk1"/>
              </a:solidFill>
              <a:latin typeface="Calibri"/>
              <a:ea typeface="Calibri"/>
              <a:cs typeface="Calibri"/>
              <a:sym typeface="Calibri"/>
            </a:endParaRPr>
          </a:p>
        </p:txBody>
      </p:sp>
      <p:pic>
        <p:nvPicPr>
          <p:cNvPr id="268" name="Google Shape;268;p21"/>
          <p:cNvPicPr preferRelativeResize="0"/>
          <p:nvPr/>
        </p:nvPicPr>
        <p:blipFill rotWithShape="1">
          <a:blip r:embed="rId8">
            <a:alphaModFix/>
          </a:blip>
          <a:srcRect/>
          <a:stretch/>
        </p:blipFill>
        <p:spPr>
          <a:xfrm>
            <a:off x="7994620" y="3481000"/>
            <a:ext cx="3319166" cy="2834640"/>
          </a:xfrm>
          <a:prstGeom prst="rect">
            <a:avLst/>
          </a:prstGeom>
          <a:noFill/>
          <a:ln>
            <a:noFill/>
          </a:ln>
        </p:spPr>
      </p:pic>
      <p:sp>
        <p:nvSpPr>
          <p:cNvPr id="269" name="Google Shape;269;p21"/>
          <p:cNvSpPr txBox="1"/>
          <p:nvPr/>
        </p:nvSpPr>
        <p:spPr>
          <a:xfrm>
            <a:off x="8358131" y="3518706"/>
            <a:ext cx="173148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Lymph</a:t>
            </a:r>
            <a:endParaRPr sz="18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22"/>
          <p:cNvPicPr preferRelativeResize="0"/>
          <p:nvPr/>
        </p:nvPicPr>
        <p:blipFill rotWithShape="1">
          <a:blip r:embed="rId3">
            <a:alphaModFix/>
          </a:blip>
          <a:srcRect/>
          <a:stretch/>
        </p:blipFill>
        <p:spPr>
          <a:xfrm>
            <a:off x="455848" y="314645"/>
            <a:ext cx="3382203" cy="2834640"/>
          </a:xfrm>
          <a:prstGeom prst="rect">
            <a:avLst/>
          </a:prstGeom>
          <a:noFill/>
          <a:ln>
            <a:noFill/>
          </a:ln>
        </p:spPr>
      </p:pic>
      <p:sp>
        <p:nvSpPr>
          <p:cNvPr id="275" name="Google Shape;275;p22"/>
          <p:cNvSpPr txBox="1"/>
          <p:nvPr/>
        </p:nvSpPr>
        <p:spPr>
          <a:xfrm>
            <a:off x="859317" y="365063"/>
            <a:ext cx="179574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Ovary</a:t>
            </a:r>
            <a:endParaRPr sz="1800">
              <a:solidFill>
                <a:schemeClr val="dk1"/>
              </a:solidFill>
              <a:latin typeface="Calibri"/>
              <a:ea typeface="Calibri"/>
              <a:cs typeface="Calibri"/>
              <a:sym typeface="Calibri"/>
            </a:endParaRPr>
          </a:p>
        </p:txBody>
      </p:sp>
      <p:pic>
        <p:nvPicPr>
          <p:cNvPr id="276" name="Google Shape;276;p22"/>
          <p:cNvPicPr preferRelativeResize="0"/>
          <p:nvPr/>
        </p:nvPicPr>
        <p:blipFill rotWithShape="1">
          <a:blip r:embed="rId4">
            <a:alphaModFix/>
          </a:blip>
          <a:srcRect/>
          <a:stretch/>
        </p:blipFill>
        <p:spPr>
          <a:xfrm>
            <a:off x="4404199" y="314645"/>
            <a:ext cx="3383602" cy="2834640"/>
          </a:xfrm>
          <a:prstGeom prst="rect">
            <a:avLst/>
          </a:prstGeom>
          <a:noFill/>
          <a:ln>
            <a:noFill/>
          </a:ln>
        </p:spPr>
      </p:pic>
      <p:sp>
        <p:nvSpPr>
          <p:cNvPr id="277" name="Google Shape;277;p22"/>
          <p:cNvSpPr txBox="1"/>
          <p:nvPr/>
        </p:nvSpPr>
        <p:spPr>
          <a:xfrm>
            <a:off x="4889654" y="365063"/>
            <a:ext cx="179574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Pancreas</a:t>
            </a:r>
            <a:endParaRPr sz="1800">
              <a:solidFill>
                <a:schemeClr val="dk1"/>
              </a:solidFill>
              <a:latin typeface="Calibri"/>
              <a:ea typeface="Calibri"/>
              <a:cs typeface="Calibri"/>
              <a:sym typeface="Calibri"/>
            </a:endParaRPr>
          </a:p>
        </p:txBody>
      </p:sp>
      <p:pic>
        <p:nvPicPr>
          <p:cNvPr id="278" name="Google Shape;278;p22"/>
          <p:cNvPicPr preferRelativeResize="0"/>
          <p:nvPr/>
        </p:nvPicPr>
        <p:blipFill rotWithShape="1">
          <a:blip r:embed="rId5">
            <a:alphaModFix/>
          </a:blip>
          <a:srcRect/>
          <a:stretch/>
        </p:blipFill>
        <p:spPr>
          <a:xfrm>
            <a:off x="8186514" y="314645"/>
            <a:ext cx="3374136" cy="2868348"/>
          </a:xfrm>
          <a:prstGeom prst="rect">
            <a:avLst/>
          </a:prstGeom>
          <a:noFill/>
          <a:ln>
            <a:noFill/>
          </a:ln>
        </p:spPr>
      </p:pic>
      <p:sp>
        <p:nvSpPr>
          <p:cNvPr id="279" name="Google Shape;279;p22"/>
          <p:cNvSpPr txBox="1"/>
          <p:nvPr/>
        </p:nvSpPr>
        <p:spPr>
          <a:xfrm>
            <a:off x="8677621" y="365063"/>
            <a:ext cx="179574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Placenta</a:t>
            </a:r>
            <a:endParaRPr sz="1800">
              <a:solidFill>
                <a:schemeClr val="dk1"/>
              </a:solidFill>
              <a:latin typeface="Calibri"/>
              <a:ea typeface="Calibri"/>
              <a:cs typeface="Calibri"/>
              <a:sym typeface="Calibri"/>
            </a:endParaRPr>
          </a:p>
        </p:txBody>
      </p:sp>
      <p:pic>
        <p:nvPicPr>
          <p:cNvPr id="280" name="Google Shape;280;p22"/>
          <p:cNvPicPr preferRelativeResize="0"/>
          <p:nvPr/>
        </p:nvPicPr>
        <p:blipFill rotWithShape="1">
          <a:blip r:embed="rId6">
            <a:alphaModFix/>
          </a:blip>
          <a:srcRect/>
          <a:stretch/>
        </p:blipFill>
        <p:spPr>
          <a:xfrm>
            <a:off x="507431" y="3531186"/>
            <a:ext cx="3330620" cy="2834640"/>
          </a:xfrm>
          <a:prstGeom prst="rect">
            <a:avLst/>
          </a:prstGeom>
          <a:noFill/>
          <a:ln>
            <a:noFill/>
          </a:ln>
        </p:spPr>
      </p:pic>
      <p:sp>
        <p:nvSpPr>
          <p:cNvPr id="281" name="Google Shape;281;p22"/>
          <p:cNvSpPr txBox="1"/>
          <p:nvPr/>
        </p:nvSpPr>
        <p:spPr>
          <a:xfrm>
            <a:off x="892366" y="3586271"/>
            <a:ext cx="179574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Skin</a:t>
            </a:r>
            <a:endParaRPr sz="1800">
              <a:solidFill>
                <a:schemeClr val="dk1"/>
              </a:solidFill>
              <a:latin typeface="Calibri"/>
              <a:ea typeface="Calibri"/>
              <a:cs typeface="Calibri"/>
              <a:sym typeface="Calibri"/>
            </a:endParaRPr>
          </a:p>
        </p:txBody>
      </p:sp>
      <p:pic>
        <p:nvPicPr>
          <p:cNvPr id="282" name="Google Shape;282;p22"/>
          <p:cNvPicPr preferRelativeResize="0"/>
          <p:nvPr/>
        </p:nvPicPr>
        <p:blipFill rotWithShape="1">
          <a:blip r:embed="rId7">
            <a:alphaModFix/>
          </a:blip>
          <a:srcRect/>
          <a:stretch/>
        </p:blipFill>
        <p:spPr>
          <a:xfrm>
            <a:off x="4539482" y="3531186"/>
            <a:ext cx="3248319" cy="2834640"/>
          </a:xfrm>
          <a:prstGeom prst="rect">
            <a:avLst/>
          </a:prstGeom>
          <a:noFill/>
          <a:ln>
            <a:noFill/>
          </a:ln>
        </p:spPr>
      </p:pic>
      <p:sp>
        <p:nvSpPr>
          <p:cNvPr id="283" name="Google Shape;283;p22"/>
          <p:cNvSpPr txBox="1"/>
          <p:nvPr/>
        </p:nvSpPr>
        <p:spPr>
          <a:xfrm>
            <a:off x="4878637" y="3586271"/>
            <a:ext cx="179574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Stomach</a:t>
            </a:r>
            <a:endParaRPr sz="1800">
              <a:solidFill>
                <a:schemeClr val="dk1"/>
              </a:solidFill>
              <a:latin typeface="Calibri"/>
              <a:ea typeface="Calibri"/>
              <a:cs typeface="Calibri"/>
              <a:sym typeface="Calibri"/>
            </a:endParaRPr>
          </a:p>
        </p:txBody>
      </p:sp>
      <p:pic>
        <p:nvPicPr>
          <p:cNvPr id="284" name="Google Shape;284;p22"/>
          <p:cNvPicPr preferRelativeResize="0"/>
          <p:nvPr/>
        </p:nvPicPr>
        <p:blipFill rotWithShape="1">
          <a:blip r:embed="rId8">
            <a:alphaModFix/>
          </a:blip>
          <a:srcRect/>
          <a:stretch/>
        </p:blipFill>
        <p:spPr>
          <a:xfrm>
            <a:off x="8214805" y="3586271"/>
            <a:ext cx="3317554" cy="2834640"/>
          </a:xfrm>
          <a:prstGeom prst="rect">
            <a:avLst/>
          </a:prstGeom>
          <a:noFill/>
          <a:ln>
            <a:noFill/>
          </a:ln>
        </p:spPr>
      </p:pic>
      <p:sp>
        <p:nvSpPr>
          <p:cNvPr id="285" name="Google Shape;285;p22"/>
          <p:cNvSpPr txBox="1"/>
          <p:nvPr/>
        </p:nvSpPr>
        <p:spPr>
          <a:xfrm>
            <a:off x="8578469" y="3591624"/>
            <a:ext cx="179574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Testis</a:t>
            </a:r>
            <a:endParaRPr sz="18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g2a6c321fa5b_2_10"/>
          <p:cNvSpPr txBox="1"/>
          <p:nvPr/>
        </p:nvSpPr>
        <p:spPr>
          <a:xfrm>
            <a:off x="2063250" y="529750"/>
            <a:ext cx="80655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0">
                <a:solidFill>
                  <a:schemeClr val="dk1"/>
                </a:solidFill>
                <a:latin typeface="Calibri"/>
                <a:ea typeface="Calibri"/>
                <a:cs typeface="Calibri"/>
                <a:sym typeface="Calibri"/>
              </a:rPr>
              <a:t>Observation of distance mapping</a:t>
            </a:r>
            <a:endParaRPr sz="4000">
              <a:latin typeface="Calibri"/>
              <a:ea typeface="Calibri"/>
              <a:cs typeface="Calibri"/>
              <a:sym typeface="Calibri"/>
            </a:endParaRPr>
          </a:p>
        </p:txBody>
      </p:sp>
      <p:sp>
        <p:nvSpPr>
          <p:cNvPr id="292" name="Google Shape;292;g2a6c321fa5b_2_10"/>
          <p:cNvSpPr txBox="1"/>
          <p:nvPr/>
        </p:nvSpPr>
        <p:spPr>
          <a:xfrm>
            <a:off x="593400" y="1782300"/>
            <a:ext cx="11005200" cy="3827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US" sz="2800">
                <a:solidFill>
                  <a:schemeClr val="dk1"/>
                </a:solidFill>
              </a:rPr>
              <a:t>•</a:t>
            </a:r>
            <a:r>
              <a:rPr lang="en-US" sz="2400" b="1">
                <a:solidFill>
                  <a:schemeClr val="dk1"/>
                </a:solidFill>
                <a:latin typeface="Calibri"/>
                <a:ea typeface="Calibri"/>
                <a:cs typeface="Calibri"/>
                <a:sym typeface="Calibri"/>
              </a:rPr>
              <a:t>Proximity to TSS Significance</a:t>
            </a:r>
            <a:r>
              <a:rPr lang="en-US" sz="2400">
                <a:solidFill>
                  <a:schemeClr val="dk1"/>
                </a:solidFill>
                <a:latin typeface="Calibri"/>
                <a:ea typeface="Calibri"/>
                <a:cs typeface="Calibri"/>
                <a:sym typeface="Calibri"/>
              </a:rPr>
              <a:t>: The -5 kb to 5 kb range emerges as a common hotspot for region-gene associations across tissues. This emphasizes the significance of epigenetic modifications, particularly 5hmC, in the immediate vicinity of the transcription start site (TSS) for gene expression regulation.</a:t>
            </a:r>
            <a:endParaRPr sz="24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endParaRPr sz="24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r>
              <a:rPr lang="en-US" sz="2400">
                <a:solidFill>
                  <a:schemeClr val="dk1"/>
                </a:solidFill>
                <a:latin typeface="Calibri"/>
                <a:ea typeface="Calibri"/>
                <a:cs typeface="Calibri"/>
                <a:sym typeface="Calibri"/>
              </a:rPr>
              <a:t>•</a:t>
            </a:r>
            <a:r>
              <a:rPr lang="en-US" sz="2400" b="1">
                <a:solidFill>
                  <a:schemeClr val="dk1"/>
                </a:solidFill>
                <a:latin typeface="Calibri"/>
                <a:ea typeface="Calibri"/>
                <a:cs typeface="Calibri"/>
                <a:sym typeface="Calibri"/>
              </a:rPr>
              <a:t>Consistency Across Tissues</a:t>
            </a:r>
            <a:r>
              <a:rPr lang="en-US" sz="2400">
                <a:solidFill>
                  <a:schemeClr val="dk1"/>
                </a:solidFill>
                <a:latin typeface="Calibri"/>
                <a:ea typeface="Calibri"/>
                <a:cs typeface="Calibri"/>
                <a:sym typeface="Calibri"/>
              </a:rPr>
              <a:t>: While tissues exhibit some variability, the consistent prominence of the -5 kb to 5 kb range underscores its importance across diverse tissues. This suggests a shared regulatory theme in the immediate proximity of TSS for various tissues.</a:t>
            </a:r>
            <a:endParaRPr sz="24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g2a6c321fa5b_0_6"/>
          <p:cNvSpPr txBox="1"/>
          <p:nvPr/>
        </p:nvSpPr>
        <p:spPr>
          <a:xfrm>
            <a:off x="2728300" y="477100"/>
            <a:ext cx="7126200" cy="64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000">
                <a:solidFill>
                  <a:schemeClr val="dk1"/>
                </a:solidFill>
                <a:latin typeface="Calibri"/>
                <a:ea typeface="Calibri"/>
                <a:cs typeface="Calibri"/>
                <a:sym typeface="Calibri"/>
              </a:rPr>
              <a:t>Chromosomal Peak Distribution</a:t>
            </a:r>
            <a:endParaRPr sz="4000">
              <a:solidFill>
                <a:schemeClr val="dk1"/>
              </a:solidFill>
              <a:latin typeface="Calibri"/>
              <a:ea typeface="Calibri"/>
              <a:cs typeface="Calibri"/>
              <a:sym typeface="Calibri"/>
            </a:endParaRPr>
          </a:p>
        </p:txBody>
      </p:sp>
      <p:pic>
        <p:nvPicPr>
          <p:cNvPr id="299" name="Google Shape;299;g2a6c321fa5b_0_6"/>
          <p:cNvPicPr preferRelativeResize="0"/>
          <p:nvPr/>
        </p:nvPicPr>
        <p:blipFill>
          <a:blip r:embed="rId3">
            <a:alphaModFix/>
          </a:blip>
          <a:stretch>
            <a:fillRect/>
          </a:stretch>
        </p:blipFill>
        <p:spPr>
          <a:xfrm>
            <a:off x="152400" y="1270600"/>
            <a:ext cx="5497999" cy="2626975"/>
          </a:xfrm>
          <a:prstGeom prst="rect">
            <a:avLst/>
          </a:prstGeom>
          <a:noFill/>
          <a:ln>
            <a:noFill/>
          </a:ln>
        </p:spPr>
      </p:pic>
      <p:pic>
        <p:nvPicPr>
          <p:cNvPr id="300" name="Google Shape;300;g2a6c321fa5b_0_6"/>
          <p:cNvPicPr preferRelativeResize="0"/>
          <p:nvPr/>
        </p:nvPicPr>
        <p:blipFill>
          <a:blip r:embed="rId4">
            <a:alphaModFix/>
          </a:blip>
          <a:stretch>
            <a:fillRect/>
          </a:stretch>
        </p:blipFill>
        <p:spPr>
          <a:xfrm>
            <a:off x="6395825" y="1270600"/>
            <a:ext cx="5643775" cy="2696625"/>
          </a:xfrm>
          <a:prstGeom prst="rect">
            <a:avLst/>
          </a:prstGeom>
          <a:noFill/>
          <a:ln>
            <a:noFill/>
          </a:ln>
        </p:spPr>
      </p:pic>
      <p:pic>
        <p:nvPicPr>
          <p:cNvPr id="301" name="Google Shape;301;g2a6c321fa5b_0_6"/>
          <p:cNvPicPr preferRelativeResize="0"/>
          <p:nvPr/>
        </p:nvPicPr>
        <p:blipFill>
          <a:blip r:embed="rId5">
            <a:alphaModFix/>
          </a:blip>
          <a:stretch>
            <a:fillRect/>
          </a:stretch>
        </p:blipFill>
        <p:spPr>
          <a:xfrm>
            <a:off x="152400" y="4049975"/>
            <a:ext cx="5557947" cy="2655625"/>
          </a:xfrm>
          <a:prstGeom prst="rect">
            <a:avLst/>
          </a:prstGeom>
          <a:noFill/>
          <a:ln>
            <a:noFill/>
          </a:ln>
        </p:spPr>
      </p:pic>
      <p:pic>
        <p:nvPicPr>
          <p:cNvPr id="302" name="Google Shape;302;g2a6c321fa5b_0_6"/>
          <p:cNvPicPr preferRelativeResize="0"/>
          <p:nvPr/>
        </p:nvPicPr>
        <p:blipFill>
          <a:blip r:embed="rId6">
            <a:alphaModFix/>
          </a:blip>
          <a:stretch>
            <a:fillRect/>
          </a:stretch>
        </p:blipFill>
        <p:spPr>
          <a:xfrm>
            <a:off x="6634497" y="3967225"/>
            <a:ext cx="5405111" cy="2585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g2a6c321fa5b_0_0"/>
          <p:cNvSpPr txBox="1"/>
          <p:nvPr/>
        </p:nvSpPr>
        <p:spPr>
          <a:xfrm>
            <a:off x="745450" y="479850"/>
            <a:ext cx="35931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dirty="0">
                <a:solidFill>
                  <a:schemeClr val="dk1"/>
                </a:solidFill>
              </a:rPr>
              <a:t>Conclusion</a:t>
            </a:r>
            <a:endParaRPr sz="2800" dirty="0"/>
          </a:p>
        </p:txBody>
      </p:sp>
      <p:sp>
        <p:nvSpPr>
          <p:cNvPr id="309" name="Google Shape;309;g2a6c321fa5b_0_0"/>
          <p:cNvSpPr txBox="1"/>
          <p:nvPr/>
        </p:nvSpPr>
        <p:spPr>
          <a:xfrm>
            <a:off x="927650" y="1526775"/>
            <a:ext cx="10611600" cy="29854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600" dirty="0">
                <a:solidFill>
                  <a:schemeClr val="dk1"/>
                </a:solidFill>
              </a:rPr>
              <a:t>Pathways</a:t>
            </a:r>
            <a:endParaRPr sz="2600" dirty="0">
              <a:solidFill>
                <a:schemeClr val="dk1"/>
              </a:solidFill>
            </a:endParaRPr>
          </a:p>
          <a:p>
            <a:pPr marL="0" lvl="0" indent="0" algn="l" rtl="0">
              <a:spcBef>
                <a:spcPts val="0"/>
              </a:spcBef>
              <a:spcAft>
                <a:spcPts val="0"/>
              </a:spcAft>
              <a:buNone/>
            </a:pPr>
            <a:r>
              <a:rPr lang="en-US" sz="2600" dirty="0">
                <a:solidFill>
                  <a:schemeClr val="dk1"/>
                </a:solidFill>
              </a:rPr>
              <a:t>Peak Counts</a:t>
            </a:r>
            <a:endParaRPr sz="2600" dirty="0">
              <a:solidFill>
                <a:schemeClr val="dk1"/>
              </a:solidFill>
            </a:endParaRPr>
          </a:p>
          <a:p>
            <a:pPr marL="0" lvl="0" indent="0" algn="l" rtl="0">
              <a:spcBef>
                <a:spcPts val="0"/>
              </a:spcBef>
              <a:spcAft>
                <a:spcPts val="0"/>
              </a:spcAft>
              <a:buNone/>
            </a:pPr>
            <a:r>
              <a:rPr lang="en-US" sz="2600" dirty="0">
                <a:solidFill>
                  <a:schemeClr val="dk1"/>
                </a:solidFill>
              </a:rPr>
              <a:t>Motif</a:t>
            </a:r>
            <a:endParaRPr sz="2600" dirty="0">
              <a:solidFill>
                <a:schemeClr val="dk1"/>
              </a:solidFill>
            </a:endParaRPr>
          </a:p>
          <a:p>
            <a:pPr marL="0" lvl="0" indent="0" algn="l" rtl="0">
              <a:spcBef>
                <a:spcPts val="0"/>
              </a:spcBef>
              <a:spcAft>
                <a:spcPts val="0"/>
              </a:spcAft>
              <a:buNone/>
            </a:pPr>
            <a:r>
              <a:rPr lang="en-US" sz="2600" dirty="0">
                <a:solidFill>
                  <a:schemeClr val="dk1"/>
                </a:solidFill>
              </a:rPr>
              <a:t>Clustering</a:t>
            </a:r>
            <a:endParaRPr sz="2600" dirty="0">
              <a:solidFill>
                <a:schemeClr val="dk1"/>
              </a:solidFill>
            </a:endParaRPr>
          </a:p>
          <a:p>
            <a:pPr marL="0" lvl="0" indent="0" algn="l" rtl="0">
              <a:spcBef>
                <a:spcPts val="0"/>
              </a:spcBef>
              <a:spcAft>
                <a:spcPts val="0"/>
              </a:spcAft>
              <a:buNone/>
            </a:pPr>
            <a:r>
              <a:rPr lang="en-US" sz="2600" dirty="0">
                <a:solidFill>
                  <a:schemeClr val="dk1"/>
                </a:solidFill>
              </a:rPr>
              <a:t>5hmc distribution</a:t>
            </a:r>
            <a:endParaRPr sz="2600" dirty="0">
              <a:solidFill>
                <a:schemeClr val="dk1"/>
              </a:solidFill>
            </a:endParaRPr>
          </a:p>
          <a:p>
            <a:pPr marL="0" lvl="0" indent="0" algn="l" rtl="0">
              <a:spcBef>
                <a:spcPts val="0"/>
              </a:spcBef>
              <a:spcAft>
                <a:spcPts val="0"/>
              </a:spcAft>
              <a:buNone/>
            </a:pPr>
            <a:r>
              <a:rPr lang="en-US" sz="2600" dirty="0">
                <a:solidFill>
                  <a:schemeClr val="dk1"/>
                </a:solidFill>
              </a:rPr>
              <a:t>Distance mapping</a:t>
            </a:r>
            <a:endParaRPr sz="2600" dirty="0">
              <a:solidFill>
                <a:schemeClr val="dk1"/>
              </a:solidFill>
            </a:endParaRPr>
          </a:p>
          <a:p>
            <a:pPr marL="0" lvl="0" indent="0" algn="l" rtl="0">
              <a:spcBef>
                <a:spcPts val="0"/>
              </a:spcBef>
              <a:spcAft>
                <a:spcPts val="0"/>
              </a:spcAft>
              <a:buNone/>
            </a:pPr>
            <a:r>
              <a:rPr lang="en-US" sz="2600" dirty="0">
                <a:solidFill>
                  <a:schemeClr val="dk1"/>
                </a:solidFill>
              </a:rPr>
              <a:t>Chromosomal peak distribution</a:t>
            </a:r>
            <a:endParaRPr sz="2600" dirty="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08;g2a6c321fa5b_0_0">
            <a:extLst>
              <a:ext uri="{FF2B5EF4-FFF2-40B4-BE49-F238E27FC236}">
                <a16:creationId xmlns:a16="http://schemas.microsoft.com/office/drawing/2014/main" id="{58C67105-BD34-C743-71BF-82F4D192B1C5}"/>
              </a:ext>
            </a:extLst>
          </p:cNvPr>
          <p:cNvSpPr txBox="1"/>
          <p:nvPr/>
        </p:nvSpPr>
        <p:spPr>
          <a:xfrm>
            <a:off x="745450" y="479850"/>
            <a:ext cx="35931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dirty="0">
                <a:solidFill>
                  <a:schemeClr val="dk1"/>
                </a:solidFill>
              </a:rPr>
              <a:t>References</a:t>
            </a:r>
            <a:endParaRPr sz="2800" dirty="0"/>
          </a:p>
        </p:txBody>
      </p:sp>
      <p:sp>
        <p:nvSpPr>
          <p:cNvPr id="3" name="Google Shape;308;g2a6c321fa5b_0_0">
            <a:extLst>
              <a:ext uri="{FF2B5EF4-FFF2-40B4-BE49-F238E27FC236}">
                <a16:creationId xmlns:a16="http://schemas.microsoft.com/office/drawing/2014/main" id="{333A3E29-61EA-F16D-FD52-0C2373FBA230}"/>
              </a:ext>
            </a:extLst>
          </p:cNvPr>
          <p:cNvSpPr txBox="1"/>
          <p:nvPr/>
        </p:nvSpPr>
        <p:spPr>
          <a:xfrm>
            <a:off x="745449" y="1095373"/>
            <a:ext cx="11115625" cy="2031295"/>
          </a:xfrm>
          <a:prstGeom prst="rect">
            <a:avLst/>
          </a:prstGeom>
          <a:noFill/>
          <a:ln>
            <a:noFill/>
          </a:ln>
        </p:spPr>
        <p:txBody>
          <a:bodyPr spcFirstLastPara="1" wrap="square" lIns="91425" tIns="91425" rIns="91425" bIns="91425" anchor="t" anchorCtr="0">
            <a:spAutoFit/>
          </a:bodyPr>
          <a:lstStyle/>
          <a:p>
            <a:pPr marL="457200" lvl="0" indent="-457200" algn="l" rtl="0">
              <a:spcBef>
                <a:spcPts val="0"/>
              </a:spcBef>
              <a:spcAft>
                <a:spcPts val="0"/>
              </a:spcAft>
              <a:buFont typeface="Arial" panose="020B0604020202020204" pitchFamily="34" charset="0"/>
              <a:buChar char="•"/>
            </a:pPr>
            <a:r>
              <a:rPr lang="en-GB" sz="2400" b="0" i="0" dirty="0">
                <a:solidFill>
                  <a:srgbClr val="222222"/>
                </a:solidFill>
                <a:effectLst/>
                <a:latin typeface="+mj-lt"/>
              </a:rPr>
              <a:t>Cui, XL., </a:t>
            </a:r>
            <a:r>
              <a:rPr lang="en-GB" sz="2400" b="0" i="0" dirty="0" err="1">
                <a:solidFill>
                  <a:srgbClr val="222222"/>
                </a:solidFill>
                <a:effectLst/>
                <a:latin typeface="+mj-lt"/>
              </a:rPr>
              <a:t>Nie</a:t>
            </a:r>
            <a:r>
              <a:rPr lang="en-GB" sz="2400" b="0" i="0" dirty="0">
                <a:solidFill>
                  <a:srgbClr val="222222"/>
                </a:solidFill>
                <a:effectLst/>
                <a:latin typeface="+mj-lt"/>
              </a:rPr>
              <a:t>, J., Ku, J. </a:t>
            </a:r>
            <a:r>
              <a:rPr lang="en-GB" sz="2400" b="0" i="1" dirty="0">
                <a:solidFill>
                  <a:srgbClr val="222222"/>
                </a:solidFill>
                <a:effectLst/>
                <a:latin typeface="+mj-lt"/>
              </a:rPr>
              <a:t>et al.</a:t>
            </a:r>
            <a:r>
              <a:rPr lang="en-GB" sz="2400" b="0" i="0" dirty="0">
                <a:solidFill>
                  <a:srgbClr val="222222"/>
                </a:solidFill>
                <a:effectLst/>
                <a:latin typeface="+mj-lt"/>
              </a:rPr>
              <a:t> A human tissue map of 5-hydroxymethylcytosines exhibits tissue specificity through gene and enhancer modulation. </a:t>
            </a:r>
            <a:r>
              <a:rPr lang="en-GB" sz="2400" b="0" i="1" dirty="0">
                <a:solidFill>
                  <a:srgbClr val="222222"/>
                </a:solidFill>
                <a:effectLst/>
                <a:latin typeface="+mj-lt"/>
              </a:rPr>
              <a:t>Nat </a:t>
            </a:r>
            <a:r>
              <a:rPr lang="en-GB" sz="2400" b="0" i="1" dirty="0" err="1">
                <a:solidFill>
                  <a:srgbClr val="222222"/>
                </a:solidFill>
                <a:effectLst/>
                <a:latin typeface="+mj-lt"/>
              </a:rPr>
              <a:t>Commun</a:t>
            </a:r>
            <a:r>
              <a:rPr lang="en-GB" sz="2400" b="0" i="0" dirty="0">
                <a:solidFill>
                  <a:srgbClr val="222222"/>
                </a:solidFill>
                <a:effectLst/>
                <a:latin typeface="+mj-lt"/>
              </a:rPr>
              <a:t> </a:t>
            </a:r>
            <a:r>
              <a:rPr lang="en-GB" sz="2400" b="1" i="0" dirty="0">
                <a:solidFill>
                  <a:srgbClr val="222222"/>
                </a:solidFill>
                <a:effectLst/>
                <a:latin typeface="+mj-lt"/>
              </a:rPr>
              <a:t>11</a:t>
            </a:r>
            <a:r>
              <a:rPr lang="en-GB" sz="2400" b="0" i="0" dirty="0">
                <a:solidFill>
                  <a:srgbClr val="222222"/>
                </a:solidFill>
                <a:effectLst/>
                <a:latin typeface="+mj-lt"/>
              </a:rPr>
              <a:t>, 6161 (2020). </a:t>
            </a:r>
            <a:r>
              <a:rPr lang="en-GB" sz="2400" b="0" i="0" dirty="0">
                <a:solidFill>
                  <a:srgbClr val="222222"/>
                </a:solidFill>
                <a:effectLst/>
                <a:latin typeface="+mj-lt"/>
                <a:hlinkClick r:id="rId2"/>
              </a:rPr>
              <a:t>https://doi.org/10.1038/s41467-020-20001-w</a:t>
            </a:r>
            <a:endParaRPr lang="en-GB" sz="2400" b="0" i="0" dirty="0">
              <a:solidFill>
                <a:srgbClr val="222222"/>
              </a:solidFill>
              <a:effectLst/>
              <a:latin typeface="+mj-lt"/>
            </a:endParaRPr>
          </a:p>
          <a:p>
            <a:pPr lvl="0" algn="l" rtl="0">
              <a:spcBef>
                <a:spcPts val="0"/>
              </a:spcBef>
              <a:spcAft>
                <a:spcPts val="0"/>
              </a:spcAft>
            </a:pPr>
            <a:endParaRPr sz="2400" dirty="0">
              <a:latin typeface="+mj-lt"/>
            </a:endParaRPr>
          </a:p>
        </p:txBody>
      </p:sp>
    </p:spTree>
    <p:extLst>
      <p:ext uri="{BB962C8B-B14F-4D97-AF65-F5344CB8AC3E}">
        <p14:creationId xmlns:p14="http://schemas.microsoft.com/office/powerpoint/2010/main" val="24334927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g2a6c321fa5b_2_20"/>
          <p:cNvSpPr txBox="1"/>
          <p:nvPr/>
        </p:nvSpPr>
        <p:spPr>
          <a:xfrm>
            <a:off x="4320150" y="2576600"/>
            <a:ext cx="35517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400" b="1">
                <a:solidFill>
                  <a:schemeClr val="dk1"/>
                </a:solidFill>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p3"/>
          <p:cNvPicPr preferRelativeResize="0"/>
          <p:nvPr/>
        </p:nvPicPr>
        <p:blipFill rotWithShape="1">
          <a:blip r:embed="rId3">
            <a:alphaModFix/>
          </a:blip>
          <a:srcRect/>
          <a:stretch/>
        </p:blipFill>
        <p:spPr>
          <a:xfrm>
            <a:off x="610391" y="173274"/>
            <a:ext cx="2487650" cy="3255726"/>
          </a:xfrm>
          <a:prstGeom prst="rect">
            <a:avLst/>
          </a:prstGeom>
          <a:noFill/>
          <a:ln>
            <a:noFill/>
          </a:ln>
        </p:spPr>
      </p:pic>
      <p:sp>
        <p:nvSpPr>
          <p:cNvPr id="101" name="Google Shape;101;p3"/>
          <p:cNvSpPr txBox="1"/>
          <p:nvPr/>
        </p:nvSpPr>
        <p:spPr>
          <a:xfrm>
            <a:off x="3576019" y="46265"/>
            <a:ext cx="512442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Genome wide 5hmc profile in 19 tissue types</a:t>
            </a:r>
            <a:endParaRPr/>
          </a:p>
        </p:txBody>
      </p:sp>
      <p:pic>
        <p:nvPicPr>
          <p:cNvPr id="102" name="Google Shape;102;p3"/>
          <p:cNvPicPr preferRelativeResize="0"/>
          <p:nvPr/>
        </p:nvPicPr>
        <p:blipFill rotWithShape="1">
          <a:blip r:embed="rId4">
            <a:alphaModFix/>
          </a:blip>
          <a:srcRect/>
          <a:stretch/>
        </p:blipFill>
        <p:spPr>
          <a:xfrm>
            <a:off x="4455141" y="1698562"/>
            <a:ext cx="4346196" cy="3267397"/>
          </a:xfrm>
          <a:prstGeom prst="rect">
            <a:avLst/>
          </a:prstGeom>
          <a:noFill/>
          <a:ln>
            <a:noFill/>
          </a:ln>
        </p:spPr>
      </p:pic>
      <p:sp>
        <p:nvSpPr>
          <p:cNvPr id="103" name="Google Shape;103;p3"/>
          <p:cNvSpPr txBox="1"/>
          <p:nvPr/>
        </p:nvSpPr>
        <p:spPr>
          <a:xfrm>
            <a:off x="4947314" y="5392538"/>
            <a:ext cx="4176215"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Enrichment of 5hmc at HOXA gene cluster vary across tissue types.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4"/>
          <p:cNvSpPr txBox="1"/>
          <p:nvPr/>
        </p:nvSpPr>
        <p:spPr>
          <a:xfrm>
            <a:off x="172871" y="136478"/>
            <a:ext cx="11846400" cy="3232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chemeClr val="dk1"/>
                </a:solidFill>
                <a:latin typeface="Calibri"/>
                <a:ea typeface="Calibri"/>
                <a:cs typeface="Calibri"/>
                <a:sym typeface="Calibri"/>
              </a:rPr>
              <a:t>Objectives:</a:t>
            </a:r>
            <a:endParaRPr dirty="0"/>
          </a:p>
          <a:p>
            <a:pPr marL="0" marR="0" lvl="0" indent="0" algn="l" rtl="0">
              <a:spcBef>
                <a:spcPts val="0"/>
              </a:spcBef>
              <a:spcAft>
                <a:spcPts val="0"/>
              </a:spcAft>
              <a:buNone/>
            </a:pPr>
            <a:endParaRPr sz="2800" b="1"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800"/>
              <a:buFont typeface="Arial"/>
              <a:buChar char="•"/>
            </a:pPr>
            <a:r>
              <a:rPr lang="en-US" sz="2800" dirty="0">
                <a:solidFill>
                  <a:schemeClr val="dk1"/>
                </a:solidFill>
                <a:latin typeface="Calibri"/>
                <a:ea typeface="Calibri"/>
                <a:cs typeface="Calibri"/>
                <a:sym typeface="Calibri"/>
              </a:rPr>
              <a:t>From the genome-wide map of 5hmc distribution, find common features and tissue specific features of 5hmc distribution in 19 human tissues.</a:t>
            </a:r>
            <a:endParaRPr dirty="0"/>
          </a:p>
          <a:p>
            <a:pPr marL="285750" marR="0" lvl="0" indent="-285750" algn="l" rtl="0">
              <a:spcBef>
                <a:spcPts val="0"/>
              </a:spcBef>
              <a:spcAft>
                <a:spcPts val="0"/>
              </a:spcAft>
              <a:buClr>
                <a:schemeClr val="dk1"/>
              </a:buClr>
              <a:buSzPts val="2800"/>
              <a:buFont typeface="Arial"/>
              <a:buChar char="•"/>
            </a:pPr>
            <a:r>
              <a:rPr lang="en-US" sz="2800" dirty="0">
                <a:solidFill>
                  <a:schemeClr val="dk1"/>
                </a:solidFill>
                <a:latin typeface="Calibri"/>
                <a:ea typeface="Calibri"/>
                <a:cs typeface="Calibri"/>
                <a:sym typeface="Calibri"/>
              </a:rPr>
              <a:t>To functionally profile each of the 5hmc samples</a:t>
            </a:r>
            <a:endParaRPr dirty="0"/>
          </a:p>
          <a:p>
            <a:pPr marL="285750" marR="0" lvl="0" indent="-285750" algn="l" rtl="0">
              <a:spcBef>
                <a:spcPts val="0"/>
              </a:spcBef>
              <a:spcAft>
                <a:spcPts val="0"/>
              </a:spcAft>
              <a:buClr>
                <a:schemeClr val="dk1"/>
              </a:buClr>
              <a:buSzPts val="2800"/>
              <a:buFont typeface="Arial"/>
              <a:buChar char="•"/>
            </a:pPr>
            <a:r>
              <a:rPr lang="en-US" sz="2800" dirty="0">
                <a:solidFill>
                  <a:schemeClr val="dk1"/>
                </a:solidFill>
                <a:latin typeface="Calibri"/>
                <a:ea typeface="Calibri"/>
                <a:cs typeface="Calibri"/>
                <a:sym typeface="Calibri"/>
              </a:rPr>
              <a:t>To find tissue specific motif regions.</a:t>
            </a:r>
            <a:endParaRPr dirty="0"/>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5"/>
          <p:cNvSpPr txBox="1"/>
          <p:nvPr/>
        </p:nvSpPr>
        <p:spPr>
          <a:xfrm>
            <a:off x="413657" y="190369"/>
            <a:ext cx="197031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Tools used</a:t>
            </a:r>
            <a:endParaRPr sz="2800">
              <a:solidFill>
                <a:schemeClr val="dk1"/>
              </a:solidFill>
              <a:latin typeface="Calibri"/>
              <a:ea typeface="Calibri"/>
              <a:cs typeface="Calibri"/>
              <a:sym typeface="Calibri"/>
            </a:endParaRPr>
          </a:p>
        </p:txBody>
      </p:sp>
      <p:sp>
        <p:nvSpPr>
          <p:cNvPr id="115" name="Google Shape;115;p5"/>
          <p:cNvSpPr txBox="1"/>
          <p:nvPr/>
        </p:nvSpPr>
        <p:spPr>
          <a:xfrm>
            <a:off x="413657" y="1206167"/>
            <a:ext cx="10058400" cy="3108503"/>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800"/>
              <a:buFont typeface="Calibri"/>
              <a:buAutoNum type="arabicPeriod"/>
            </a:pPr>
            <a:r>
              <a:rPr lang="en-US" sz="2800" dirty="0">
                <a:solidFill>
                  <a:schemeClr val="dk1"/>
                </a:solidFill>
                <a:latin typeface="Calibri"/>
                <a:ea typeface="Calibri"/>
                <a:cs typeface="Calibri"/>
                <a:sym typeface="Calibri"/>
              </a:rPr>
              <a:t>HOMER</a:t>
            </a:r>
            <a:endParaRPr dirty="0"/>
          </a:p>
          <a:p>
            <a:pPr marL="342900" marR="0" lvl="0" indent="-342900" algn="l" rtl="0">
              <a:spcBef>
                <a:spcPts val="0"/>
              </a:spcBef>
              <a:spcAft>
                <a:spcPts val="0"/>
              </a:spcAft>
              <a:buClr>
                <a:schemeClr val="dk1"/>
              </a:buClr>
              <a:buSzPts val="2800"/>
              <a:buFont typeface="Calibri"/>
              <a:buAutoNum type="arabicPeriod"/>
            </a:pPr>
            <a:r>
              <a:rPr lang="en-US" sz="2800" dirty="0">
                <a:solidFill>
                  <a:schemeClr val="dk1"/>
                </a:solidFill>
                <a:latin typeface="Calibri"/>
                <a:ea typeface="Calibri"/>
                <a:cs typeface="Calibri"/>
                <a:sym typeface="Calibri"/>
              </a:rPr>
              <a:t>Bowtie2</a:t>
            </a:r>
            <a:endParaRPr sz="2800" dirty="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800"/>
              <a:buFont typeface="Calibri"/>
              <a:buAutoNum type="arabicPeriod"/>
            </a:pPr>
            <a:r>
              <a:rPr lang="en-US" sz="2800" dirty="0">
                <a:solidFill>
                  <a:schemeClr val="dk1"/>
                </a:solidFill>
                <a:latin typeface="Calibri"/>
                <a:ea typeface="Calibri"/>
                <a:cs typeface="Calibri"/>
                <a:sym typeface="Calibri"/>
              </a:rPr>
              <a:t>MACS2</a:t>
            </a:r>
            <a:endParaRPr sz="2800" dirty="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800"/>
              <a:buFont typeface="Calibri"/>
              <a:buAutoNum type="arabicPeriod"/>
            </a:pPr>
            <a:r>
              <a:rPr lang="en-US" sz="2800" dirty="0" err="1">
                <a:solidFill>
                  <a:schemeClr val="dk1"/>
                </a:solidFill>
                <a:latin typeface="Calibri"/>
                <a:ea typeface="Calibri"/>
                <a:cs typeface="Calibri"/>
                <a:sym typeface="Calibri"/>
              </a:rPr>
              <a:t>Bedtools</a:t>
            </a:r>
            <a:endParaRPr dirty="0"/>
          </a:p>
          <a:p>
            <a:pPr marL="342900" marR="0" lvl="0" indent="-342900" algn="l" rtl="0">
              <a:spcBef>
                <a:spcPts val="0"/>
              </a:spcBef>
              <a:spcAft>
                <a:spcPts val="0"/>
              </a:spcAft>
              <a:buClr>
                <a:schemeClr val="dk1"/>
              </a:buClr>
              <a:buSzPts val="2800"/>
              <a:buFont typeface="Calibri"/>
              <a:buAutoNum type="arabicPeriod"/>
            </a:pPr>
            <a:r>
              <a:rPr lang="en-US" sz="2800" dirty="0" err="1">
                <a:solidFill>
                  <a:schemeClr val="dk1"/>
                </a:solidFill>
                <a:latin typeface="Calibri"/>
                <a:ea typeface="Calibri"/>
                <a:cs typeface="Calibri"/>
                <a:sym typeface="Calibri"/>
              </a:rPr>
              <a:t>Metascape</a:t>
            </a:r>
            <a:endParaRPr lang="en-US" sz="2800" dirty="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800"/>
              <a:buFont typeface="Calibri"/>
              <a:buAutoNum type="arabicPeriod"/>
            </a:pPr>
            <a:r>
              <a:rPr lang="en-US" sz="2800" dirty="0" err="1">
                <a:solidFill>
                  <a:schemeClr val="dk1"/>
                </a:solidFill>
                <a:latin typeface="Calibri"/>
                <a:ea typeface="Calibri"/>
                <a:cs typeface="Calibri"/>
                <a:sym typeface="Calibri"/>
              </a:rPr>
              <a:t>EnrichR</a:t>
            </a:r>
            <a:endParaRPr sz="2800" dirty="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800"/>
              <a:buFont typeface="Calibri"/>
              <a:buAutoNum type="arabicPeriod"/>
            </a:pPr>
            <a:r>
              <a:rPr lang="en-US" sz="2800" dirty="0">
                <a:solidFill>
                  <a:schemeClr val="dk1"/>
                </a:solidFill>
                <a:latin typeface="Calibri"/>
                <a:ea typeface="Calibri"/>
                <a:cs typeface="Calibri"/>
                <a:sym typeface="Calibri"/>
              </a:rPr>
              <a:t>Great Gene Ontology</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6"/>
          <p:cNvSpPr txBox="1"/>
          <p:nvPr/>
        </p:nvSpPr>
        <p:spPr>
          <a:xfrm>
            <a:off x="678730" y="230113"/>
            <a:ext cx="236612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Methodology</a:t>
            </a:r>
            <a:endParaRPr sz="2800">
              <a:solidFill>
                <a:schemeClr val="dk1"/>
              </a:solidFill>
              <a:latin typeface="Calibri"/>
              <a:ea typeface="Calibri"/>
              <a:cs typeface="Calibri"/>
              <a:sym typeface="Calibri"/>
            </a:endParaRPr>
          </a:p>
        </p:txBody>
      </p:sp>
      <p:sp>
        <p:nvSpPr>
          <p:cNvPr id="122" name="Google Shape;122;p6"/>
          <p:cNvSpPr/>
          <p:nvPr/>
        </p:nvSpPr>
        <p:spPr>
          <a:xfrm>
            <a:off x="537328" y="1011725"/>
            <a:ext cx="2903456" cy="1130226"/>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Downloaded 96 tissue specific narrow peak files.</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GSE144530</a:t>
            </a:r>
            <a:endParaRPr/>
          </a:p>
        </p:txBody>
      </p:sp>
      <p:sp>
        <p:nvSpPr>
          <p:cNvPr id="123" name="Google Shape;123;p6"/>
          <p:cNvSpPr/>
          <p:nvPr/>
        </p:nvSpPr>
        <p:spPr>
          <a:xfrm>
            <a:off x="3843187" y="1011724"/>
            <a:ext cx="3193555" cy="1130227"/>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Processing Raw Reads</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Bowtie2</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Samtools</a:t>
            </a:r>
            <a:endParaRPr sz="1800">
              <a:solidFill>
                <a:schemeClr val="lt1"/>
              </a:solidFill>
              <a:latin typeface="Calibri"/>
              <a:ea typeface="Calibri"/>
              <a:cs typeface="Calibri"/>
              <a:sym typeface="Calibri"/>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MACS2</a:t>
            </a:r>
            <a:endParaRPr sz="1800">
              <a:solidFill>
                <a:schemeClr val="lt1"/>
              </a:solidFill>
              <a:latin typeface="Calibri"/>
              <a:ea typeface="Calibri"/>
              <a:cs typeface="Calibri"/>
              <a:sym typeface="Calibri"/>
            </a:endParaRPr>
          </a:p>
        </p:txBody>
      </p:sp>
      <p:sp>
        <p:nvSpPr>
          <p:cNvPr id="124" name="Google Shape;124;p6"/>
          <p:cNvSpPr/>
          <p:nvPr/>
        </p:nvSpPr>
        <p:spPr>
          <a:xfrm>
            <a:off x="3803737" y="2400343"/>
            <a:ext cx="3233005" cy="1130226"/>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Tissue-wise Motif analysis using HOMER</a:t>
            </a:r>
            <a:endParaRPr sz="1800">
              <a:solidFill>
                <a:schemeClr val="lt1"/>
              </a:solidFill>
              <a:latin typeface="Calibri"/>
              <a:ea typeface="Calibri"/>
              <a:cs typeface="Calibri"/>
              <a:sym typeface="Calibri"/>
            </a:endParaRPr>
          </a:p>
        </p:txBody>
      </p:sp>
      <p:sp>
        <p:nvSpPr>
          <p:cNvPr id="125" name="Google Shape;125;p6"/>
          <p:cNvSpPr/>
          <p:nvPr/>
        </p:nvSpPr>
        <p:spPr>
          <a:xfrm>
            <a:off x="537328" y="3788961"/>
            <a:ext cx="2903456" cy="1130226"/>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Pathway Enrichment of common genes using Metascape</a:t>
            </a:r>
            <a:endParaRPr sz="1800">
              <a:solidFill>
                <a:schemeClr val="lt1"/>
              </a:solidFill>
              <a:latin typeface="Calibri"/>
              <a:ea typeface="Calibri"/>
              <a:cs typeface="Calibri"/>
              <a:sym typeface="Calibri"/>
            </a:endParaRPr>
          </a:p>
        </p:txBody>
      </p:sp>
      <p:sp>
        <p:nvSpPr>
          <p:cNvPr id="126" name="Google Shape;126;p6"/>
          <p:cNvSpPr/>
          <p:nvPr/>
        </p:nvSpPr>
        <p:spPr>
          <a:xfrm>
            <a:off x="7399695" y="3788961"/>
            <a:ext cx="2903456" cy="1130226"/>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Clustering using RNA-seq data </a:t>
            </a:r>
            <a:endParaRPr sz="1800">
              <a:solidFill>
                <a:schemeClr val="lt1"/>
              </a:solidFill>
              <a:latin typeface="Calibri"/>
              <a:ea typeface="Calibri"/>
              <a:cs typeface="Calibri"/>
              <a:sym typeface="Calibri"/>
            </a:endParaRPr>
          </a:p>
        </p:txBody>
      </p:sp>
      <p:sp>
        <p:nvSpPr>
          <p:cNvPr id="127" name="Google Shape;127;p6"/>
          <p:cNvSpPr/>
          <p:nvPr/>
        </p:nvSpPr>
        <p:spPr>
          <a:xfrm>
            <a:off x="7399695" y="2400343"/>
            <a:ext cx="2903456" cy="1130226"/>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Distribution of peak counts across samples.</a:t>
            </a:r>
            <a:endParaRPr sz="1800">
              <a:solidFill>
                <a:schemeClr val="lt1"/>
              </a:solidFill>
              <a:latin typeface="Calibri"/>
              <a:ea typeface="Calibri"/>
              <a:cs typeface="Calibri"/>
              <a:sym typeface="Calibri"/>
            </a:endParaRPr>
          </a:p>
        </p:txBody>
      </p:sp>
      <p:sp>
        <p:nvSpPr>
          <p:cNvPr id="128" name="Google Shape;128;p6"/>
          <p:cNvSpPr/>
          <p:nvPr/>
        </p:nvSpPr>
        <p:spPr>
          <a:xfrm>
            <a:off x="3803736" y="3788961"/>
            <a:ext cx="3233006" cy="1130226"/>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5hmc deposition across different tissue.</a:t>
            </a:r>
            <a:endParaRPr sz="1800">
              <a:solidFill>
                <a:schemeClr val="lt1"/>
              </a:solidFill>
              <a:latin typeface="Calibri"/>
              <a:ea typeface="Calibri"/>
              <a:cs typeface="Calibri"/>
              <a:sym typeface="Calibri"/>
            </a:endParaRPr>
          </a:p>
        </p:txBody>
      </p:sp>
      <p:sp>
        <p:nvSpPr>
          <p:cNvPr id="129" name="Google Shape;129;p6"/>
          <p:cNvSpPr/>
          <p:nvPr/>
        </p:nvSpPr>
        <p:spPr>
          <a:xfrm>
            <a:off x="7403039" y="1011724"/>
            <a:ext cx="2903456" cy="1130227"/>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Bash and python scripts for automation</a:t>
            </a:r>
            <a:endParaRPr/>
          </a:p>
        </p:txBody>
      </p:sp>
      <p:sp>
        <p:nvSpPr>
          <p:cNvPr id="130" name="Google Shape;130;p6"/>
          <p:cNvSpPr/>
          <p:nvPr/>
        </p:nvSpPr>
        <p:spPr>
          <a:xfrm>
            <a:off x="537328" y="2400343"/>
            <a:ext cx="2903456" cy="1130226"/>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Tissue-wise Annotation using HOMER</a:t>
            </a:r>
            <a:endParaRPr sz="1800">
              <a:solidFill>
                <a:schemeClr val="lt1"/>
              </a:solidFill>
              <a:latin typeface="Calibri"/>
              <a:ea typeface="Calibri"/>
              <a:cs typeface="Calibri"/>
              <a:sym typeface="Calibri"/>
            </a:endParaRPr>
          </a:p>
        </p:txBody>
      </p:sp>
      <p:sp>
        <p:nvSpPr>
          <p:cNvPr id="131" name="Google Shape;131;p6"/>
          <p:cNvSpPr/>
          <p:nvPr/>
        </p:nvSpPr>
        <p:spPr>
          <a:xfrm>
            <a:off x="538361" y="5281162"/>
            <a:ext cx="2903456" cy="1130226"/>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Pathway Enrichment of specific genes using Enrichr-KG</a:t>
            </a:r>
            <a:endParaRPr sz="1800">
              <a:solidFill>
                <a:schemeClr val="lt1"/>
              </a:solidFill>
              <a:latin typeface="Calibri"/>
              <a:ea typeface="Calibri"/>
              <a:cs typeface="Calibri"/>
              <a:sym typeface="Calibri"/>
            </a:endParaRPr>
          </a:p>
        </p:txBody>
      </p:sp>
      <p:sp>
        <p:nvSpPr>
          <p:cNvPr id="132" name="Google Shape;132;p6"/>
          <p:cNvSpPr/>
          <p:nvPr/>
        </p:nvSpPr>
        <p:spPr>
          <a:xfrm>
            <a:off x="3767190" y="5281162"/>
            <a:ext cx="3269551" cy="1130226"/>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Pathway Enrichment Analysis using Metascape</a:t>
            </a:r>
            <a:endParaRPr sz="1800">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7"/>
          <p:cNvSpPr txBox="1"/>
          <p:nvPr/>
        </p:nvSpPr>
        <p:spPr>
          <a:xfrm>
            <a:off x="561860" y="275422"/>
            <a:ext cx="576182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Pathway Enrichment Analysis</a:t>
            </a:r>
            <a:endParaRPr sz="1800">
              <a:solidFill>
                <a:schemeClr val="dk1"/>
              </a:solidFill>
              <a:latin typeface="Calibri"/>
              <a:ea typeface="Calibri"/>
              <a:cs typeface="Calibri"/>
              <a:sym typeface="Calibri"/>
            </a:endParaRPr>
          </a:p>
        </p:txBody>
      </p:sp>
      <p:pic>
        <p:nvPicPr>
          <p:cNvPr id="139" name="Google Shape;139;p7" descr="HeatmapSelectedGO.png"/>
          <p:cNvPicPr preferRelativeResize="0"/>
          <p:nvPr/>
        </p:nvPicPr>
        <p:blipFill rotWithShape="1">
          <a:blip r:embed="rId3">
            <a:alphaModFix/>
          </a:blip>
          <a:srcRect/>
          <a:stretch/>
        </p:blipFill>
        <p:spPr>
          <a:xfrm>
            <a:off x="561860" y="1213772"/>
            <a:ext cx="10818426" cy="5120640"/>
          </a:xfrm>
          <a:prstGeom prst="rect">
            <a:avLst/>
          </a:prstGeom>
          <a:noFill/>
          <a:ln>
            <a:noFill/>
          </a:ln>
        </p:spPr>
      </p:pic>
      <p:sp>
        <p:nvSpPr>
          <p:cNvPr id="2" name="Rectangle 1">
            <a:extLst>
              <a:ext uri="{FF2B5EF4-FFF2-40B4-BE49-F238E27FC236}">
                <a16:creationId xmlns:a16="http://schemas.microsoft.com/office/drawing/2014/main" id="{AFF8F8DF-92C5-D566-A3E0-C22EE833B5CE}"/>
              </a:ext>
            </a:extLst>
          </p:cNvPr>
          <p:cNvSpPr/>
          <p:nvPr/>
        </p:nvSpPr>
        <p:spPr>
          <a:xfrm>
            <a:off x="6479177" y="2682240"/>
            <a:ext cx="3997234" cy="40930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F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8" descr="ColorByCluster.png"/>
          <p:cNvPicPr preferRelativeResize="0"/>
          <p:nvPr/>
        </p:nvPicPr>
        <p:blipFill rotWithShape="1">
          <a:blip r:embed="rId3">
            <a:alphaModFix/>
          </a:blip>
          <a:srcRect/>
          <a:stretch/>
        </p:blipFill>
        <p:spPr>
          <a:xfrm>
            <a:off x="291647" y="1098871"/>
            <a:ext cx="11608706" cy="414515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Google Shape;150;p9"/>
          <p:cNvPicPr preferRelativeResize="0"/>
          <p:nvPr/>
        </p:nvPicPr>
        <p:blipFill rotWithShape="1">
          <a:blip r:embed="rId3">
            <a:alphaModFix/>
          </a:blip>
          <a:srcRect/>
          <a:stretch/>
        </p:blipFill>
        <p:spPr>
          <a:xfrm>
            <a:off x="422887" y="462253"/>
            <a:ext cx="6661492" cy="4730993"/>
          </a:xfrm>
          <a:prstGeom prst="rect">
            <a:avLst/>
          </a:prstGeom>
          <a:noFill/>
          <a:ln>
            <a:noFill/>
          </a:ln>
        </p:spPr>
      </p:pic>
      <p:pic>
        <p:nvPicPr>
          <p:cNvPr id="151" name="Google Shape;151;p9"/>
          <p:cNvPicPr preferRelativeResize="0"/>
          <p:nvPr/>
        </p:nvPicPr>
        <p:blipFill rotWithShape="1">
          <a:blip r:embed="rId4">
            <a:alphaModFix/>
          </a:blip>
          <a:srcRect/>
          <a:stretch/>
        </p:blipFill>
        <p:spPr>
          <a:xfrm>
            <a:off x="4630455" y="462253"/>
            <a:ext cx="4552265" cy="5424782"/>
          </a:xfrm>
          <a:prstGeom prst="rect">
            <a:avLst/>
          </a:prstGeom>
          <a:noFill/>
          <a:ln>
            <a:noFill/>
          </a:ln>
        </p:spPr>
      </p:pic>
      <p:pic>
        <p:nvPicPr>
          <p:cNvPr id="152" name="Google Shape;152;p9"/>
          <p:cNvPicPr preferRelativeResize="0"/>
          <p:nvPr/>
        </p:nvPicPr>
        <p:blipFill rotWithShape="1">
          <a:blip r:embed="rId5">
            <a:alphaModFix/>
          </a:blip>
          <a:srcRect/>
          <a:stretch/>
        </p:blipFill>
        <p:spPr>
          <a:xfrm>
            <a:off x="4929462" y="1842563"/>
            <a:ext cx="7067913" cy="4553184"/>
          </a:xfrm>
          <a:prstGeom prst="rect">
            <a:avLst/>
          </a:prstGeom>
          <a:noFill/>
          <a:ln>
            <a:noFill/>
          </a:ln>
        </p:spPr>
      </p:pic>
      <p:pic>
        <p:nvPicPr>
          <p:cNvPr id="153" name="Google Shape;153;p9"/>
          <p:cNvPicPr preferRelativeResize="0"/>
          <p:nvPr/>
        </p:nvPicPr>
        <p:blipFill rotWithShape="1">
          <a:blip r:embed="rId6">
            <a:alphaModFix/>
          </a:blip>
          <a:srcRect/>
          <a:stretch/>
        </p:blipFill>
        <p:spPr>
          <a:xfrm>
            <a:off x="645690" y="2483946"/>
            <a:ext cx="6737696" cy="408961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1110</Words>
  <Application>Microsoft Office PowerPoint</Application>
  <PresentationFormat>Widescreen</PresentationFormat>
  <Paragraphs>137</Paragraphs>
  <Slides>28</Slides>
  <Notes>27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Amisha Gupta</dc:creator>
  <cp:lastModifiedBy>Amisha Gupta</cp:lastModifiedBy>
  <cp:revision>2</cp:revision>
  <dcterms:created xsi:type="dcterms:W3CDTF">2023-11-22T07:48:24Z</dcterms:created>
  <dcterms:modified xsi:type="dcterms:W3CDTF">2024-08-22T07:06:25Z</dcterms:modified>
</cp:coreProperties>
</file>